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1" r:id="rId3"/>
    <p:sldId id="262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3CAC-7059-4388-9451-7FD5B7FFF04F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DE5-483A-4BB7-B446-B7FBCF2B3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5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slide" Target="slide12.xml"/><Relationship Id="rId17" Type="http://schemas.openxmlformats.org/officeDocument/2006/relationships/slide" Target="slide19.xml"/><Relationship Id="rId2" Type="http://schemas.openxmlformats.org/officeDocument/2006/relationships/image" Target="../media/image2.png"/><Relationship Id="rId16" Type="http://schemas.openxmlformats.org/officeDocument/2006/relationships/slide" Target="slide18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image" Target="../media/image1.png"/><Relationship Id="rId15" Type="http://schemas.openxmlformats.org/officeDocument/2006/relationships/slide" Target="slide17.xml"/><Relationship Id="rId10" Type="http://schemas.openxmlformats.org/officeDocument/2006/relationships/slide" Target="slide8.xml"/><Relationship Id="rId19" Type="http://schemas.openxmlformats.org/officeDocument/2006/relationships/slide" Target="slide23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2701" y="270892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ИНТЕЛЛЕКТУАЛЬНАЯ  ИГРА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«КОМИ КУЛЬТУРА»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5536" y="6309320"/>
            <a:ext cx="6400800" cy="385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Составитель: Колегова Марина Геннадьевна</a:t>
            </a:r>
            <a:endParaRPr lang="ru-RU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0" y="5807075"/>
            <a:ext cx="11620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325777"/>
            <a:ext cx="685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МБУК «</a:t>
            </a:r>
            <a:r>
              <a:rPr lang="ru-RU" b="1" dirty="0" err="1" smtClean="0">
                <a:latin typeface="Georgia" pitchFamily="18" charset="0"/>
              </a:rPr>
              <a:t>Сыктывдинская</a:t>
            </a:r>
            <a:r>
              <a:rPr lang="ru-RU" b="1" dirty="0" smtClean="0">
                <a:latin typeface="Georgia" pitchFamily="18" charset="0"/>
              </a:rPr>
              <a:t> ЦБС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Ыбская</a:t>
            </a:r>
            <a:r>
              <a:rPr lang="ru-RU" b="1" dirty="0" smtClean="0">
                <a:latin typeface="Georgia" pitchFamily="18" charset="0"/>
              </a:rPr>
              <a:t> библиотека-филиал имени В.И. </a:t>
            </a:r>
            <a:r>
              <a:rPr lang="ru-RU" b="1" dirty="0" err="1" smtClean="0">
                <a:latin typeface="Georgia" pitchFamily="18" charset="0"/>
              </a:rPr>
              <a:t>Безносикова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763" y="116632"/>
            <a:ext cx="7970236" cy="1152128"/>
          </a:xfrm>
        </p:spPr>
        <p:txBody>
          <a:bodyPr/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ТРАДИЦИИ И ОБРЯДЫ </a:t>
            </a:r>
            <a:r>
              <a:rPr lang="ru-RU" sz="3200" b="1" dirty="0">
                <a:solidFill>
                  <a:prstClr val="black"/>
                </a:solidFill>
                <a:latin typeface="Georgia" pitchFamily="18" charset="0"/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latin typeface="Georgia" pitchFamily="18" charset="0"/>
              </a:rPr>
              <a:t>40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700808"/>
            <a:ext cx="7353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Назовите любимую потеху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 Масленицу во всех коми селениях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284984"/>
            <a:ext cx="70968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Выезды на лошадях. Выезжали</a:t>
            </a:r>
          </a:p>
          <a:p>
            <a:r>
              <a:rPr lang="ru-RU" sz="2400" b="1" dirty="0">
                <a:latin typeface="Georgia" pitchFamily="18" charset="0"/>
              </a:rPr>
              <a:t>н</a:t>
            </a:r>
            <a:r>
              <a:rPr lang="ru-RU" sz="2400" b="1" dirty="0" smtClean="0">
                <a:latin typeface="Georgia" pitchFamily="18" charset="0"/>
              </a:rPr>
              <a:t>а расписных, богато украшенных санях,</a:t>
            </a:r>
          </a:p>
          <a:p>
            <a:r>
              <a:rPr lang="ru-RU" sz="2400" b="1" dirty="0">
                <a:latin typeface="Georgia" pitchFamily="18" charset="0"/>
              </a:rPr>
              <a:t>к</a:t>
            </a:r>
            <a:r>
              <a:rPr lang="ru-RU" sz="2400" b="1" dirty="0" smtClean="0">
                <a:latin typeface="Georgia" pitchFamily="18" charset="0"/>
              </a:rPr>
              <a:t> дугам подвешивали колокольчики, </a:t>
            </a:r>
          </a:p>
          <a:p>
            <a:r>
              <a:rPr lang="ru-RU" sz="2400" b="1" dirty="0">
                <a:latin typeface="Georgia" pitchFamily="18" charset="0"/>
              </a:rPr>
              <a:t>у</a:t>
            </a:r>
            <a:r>
              <a:rPr lang="ru-RU" sz="2400" b="1" dirty="0" smtClean="0">
                <a:latin typeface="Georgia" pitchFamily="18" charset="0"/>
              </a:rPr>
              <a:t>крашали их цветными лентами,</a:t>
            </a:r>
          </a:p>
          <a:p>
            <a:r>
              <a:rPr lang="ru-RU" sz="2400" b="1" dirty="0">
                <a:latin typeface="Georgia" pitchFamily="18" charset="0"/>
              </a:rPr>
              <a:t>б</a:t>
            </a:r>
            <a:r>
              <a:rPr lang="ru-RU" sz="2400" b="1" dirty="0" smtClean="0">
                <a:latin typeface="Georgia" pitchFamily="18" charset="0"/>
              </a:rPr>
              <a:t>умажными цветами.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ТРАДИЦИИ И ОБРЯДЫ </a:t>
            </a:r>
            <a:r>
              <a:rPr lang="ru-RU" sz="3200" b="1" dirty="0">
                <a:solidFill>
                  <a:prstClr val="black"/>
                </a:solidFill>
                <a:latin typeface="Georgia" pitchFamily="18" charset="0"/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latin typeface="Georgia" pitchFamily="18" charset="0"/>
              </a:rPr>
              <a:t>50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5736" y="1718425"/>
            <a:ext cx="767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Назовите церковный праздник, во время которого освященные ветки березы раздавали прихожанам</a:t>
            </a:r>
          </a:p>
          <a:p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77072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Троица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498" y="188640"/>
            <a:ext cx="789399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ПРОМЫСЛОВЫЙ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КАЛЕНДАРЬ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- 10</a:t>
            </a:r>
            <a:endParaRPr lang="ru-RU" sz="6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628800"/>
            <a:ext cx="7026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Какую форму имеет коми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     промысловый календарь?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212976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Форму круга 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86267"/>
            <a:ext cx="2907850" cy="285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ПРОМЫСЛОВЫЙ КАЛЕНДАРЬ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20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772816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Сколько животных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изображено на календаре?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717032"/>
            <a:ext cx="6784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девять, что соответствует девяти</a:t>
            </a:r>
          </a:p>
          <a:p>
            <a:r>
              <a:rPr lang="ru-RU" sz="2400" b="1" smtClean="0">
                <a:latin typeface="Georgia" pitchFamily="18" charset="0"/>
              </a:rPr>
              <a:t>месяцам </a:t>
            </a:r>
            <a:r>
              <a:rPr lang="ru-RU" sz="2400" b="1" dirty="0" smtClean="0">
                <a:latin typeface="Georgia" pitchFamily="18" charset="0"/>
              </a:rPr>
              <a:t>древних коми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701" y="260648"/>
            <a:ext cx="7719779" cy="1152128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ПРОМЫСЛОВЫЙ КАЛЕНДАРЬ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30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772816"/>
            <a:ext cx="62776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 какого месяца и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соответственно животного 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начинался год у древних коми?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82153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с 21 марта (дата весеннего равноденствия).</a:t>
            </a:r>
          </a:p>
          <a:p>
            <a:r>
              <a:rPr lang="ru-RU" sz="2400" b="1" dirty="0" smtClean="0">
                <a:latin typeface="Georgia" pitchFamily="18" charset="0"/>
              </a:rPr>
              <a:t>Первый месяц – «месяц медведя»: </a:t>
            </a:r>
          </a:p>
          <a:p>
            <a:r>
              <a:rPr lang="ru-RU" sz="2400" b="1" dirty="0">
                <a:latin typeface="Georgia" pitchFamily="18" charset="0"/>
              </a:rPr>
              <a:t>с</a:t>
            </a:r>
            <a:r>
              <a:rPr lang="ru-RU" sz="2400" b="1" dirty="0" smtClean="0">
                <a:latin typeface="Georgia" pitchFamily="18" charset="0"/>
              </a:rPr>
              <a:t> 22 марта по 27 апреля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763" y="260648"/>
            <a:ext cx="7790725" cy="1152128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ПРОМЫСЛОВЫЙ КАЛЕНДАРЬ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40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772816"/>
            <a:ext cx="71497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 каком городе Республики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установлен бронзовый 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промысловый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календарь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(в качестве памятника)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149080"/>
            <a:ext cx="593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В Сыктывкаре, возле ЦУМа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6236" y="260648"/>
            <a:ext cx="7957763" cy="1152128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ПРОМЫСЛОВЫЙ КАЛЕНДАРЬ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50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772816"/>
            <a:ext cx="7095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Когда и где был обнаружен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ревний промысловый календарь?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717032"/>
            <a:ext cx="7369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Ответ: в 1975 году на берегу </a:t>
            </a:r>
            <a:r>
              <a:rPr lang="ru-RU" sz="2400" b="1" dirty="0" err="1">
                <a:latin typeface="Georgia" pitchFamily="18" charset="0"/>
              </a:rPr>
              <a:t>Вычегды</a:t>
            </a:r>
            <a:r>
              <a:rPr lang="ru-RU" sz="2400" b="1" dirty="0">
                <a:latin typeface="Georgia" pitchFamily="18" charset="0"/>
              </a:rPr>
              <a:t> в </a:t>
            </a:r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районе </a:t>
            </a:r>
            <a:r>
              <a:rPr lang="ru-RU" sz="2400" b="1" dirty="0">
                <a:latin typeface="Georgia" pitchFamily="18" charset="0"/>
              </a:rPr>
              <a:t>села Сторожевск местным </a:t>
            </a:r>
            <a:r>
              <a:rPr lang="ru-RU" sz="2400" b="1" dirty="0" smtClean="0">
                <a:latin typeface="Georgia" pitchFamily="18" charset="0"/>
              </a:rPr>
              <a:t>жителем</a:t>
            </a:r>
          </a:p>
          <a:p>
            <a:r>
              <a:rPr lang="ru-RU" sz="2400" b="1" dirty="0" smtClean="0">
                <a:latin typeface="Georgia" pitchFamily="18" charset="0"/>
              </a:rPr>
              <a:t>и </a:t>
            </a:r>
            <a:r>
              <a:rPr lang="ru-RU" sz="2400" b="1" dirty="0">
                <a:latin typeface="Georgia" pitchFamily="18" charset="0"/>
              </a:rPr>
              <a:t>передан руководителю </a:t>
            </a:r>
            <a:r>
              <a:rPr lang="ru-RU" sz="2400" b="1" dirty="0" smtClean="0">
                <a:latin typeface="Georgia" pitchFamily="18" charset="0"/>
              </a:rPr>
              <a:t>археологической</a:t>
            </a:r>
          </a:p>
          <a:p>
            <a:r>
              <a:rPr lang="ru-RU" sz="2400" b="1" dirty="0" smtClean="0">
                <a:latin typeface="Georgia" pitchFamily="18" charset="0"/>
              </a:rPr>
              <a:t>экспедиции</a:t>
            </a:r>
            <a:r>
              <a:rPr lang="ru-RU" sz="2400" b="1" dirty="0">
                <a:latin typeface="Georgia" pitchFamily="18" charset="0"/>
              </a:rPr>
              <a:t>, работавшей в том районе, </a:t>
            </a:r>
            <a:r>
              <a:rPr lang="ru-RU" sz="2400" b="1" dirty="0" smtClean="0">
                <a:latin typeface="Georgia" pitchFamily="18" charset="0"/>
              </a:rPr>
              <a:t>-</a:t>
            </a:r>
          </a:p>
          <a:p>
            <a:r>
              <a:rPr lang="ru-RU" sz="2400" b="1" dirty="0" smtClean="0">
                <a:latin typeface="Georgia" pitchFamily="18" charset="0"/>
              </a:rPr>
              <a:t>Климу </a:t>
            </a:r>
            <a:r>
              <a:rPr lang="ru-RU" sz="2400" b="1" dirty="0">
                <a:latin typeface="Georgia" pitchFamily="18" charset="0"/>
              </a:rPr>
              <a:t>Королеву.</a:t>
            </a:r>
          </a:p>
        </p:txBody>
      </p:sp>
    </p:spTree>
    <p:extLst>
      <p:ext uri="{BB962C8B-B14F-4D97-AF65-F5344CB8AC3E}">
        <p14:creationId xmlns:p14="http://schemas.microsoft.com/office/powerpoint/2010/main" val="36159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3305" y="396044"/>
            <a:ext cx="763676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ТРАДИЦИОННАЯ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ПИЩА</a:t>
            </a:r>
            <a:r>
              <a:rPr lang="ru-RU" sz="2800" b="1" dirty="0" smtClean="0">
                <a:latin typeface="Georgia" pitchFamily="18" charset="0"/>
              </a:rPr>
              <a:t> - 10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7" y="1772816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Рыбный пирог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по-коми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524" y="2894905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Черинянь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026" name="Picture 2" descr="http://cs624918.vk.me/v624918794/37a91/1MgQSvQOgQ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7249"/>
            <a:ext cx="4240932" cy="28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399" y="4006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ТРАДИЦИОННАЯ ПИЩА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20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25991"/>
            <a:ext cx="7681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Исконно коми национальное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б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людо, буквально означает «ухо-хлеб»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789040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Пельмени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8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06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ТРАДИЦИОННАЯ ПИЩА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30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700808"/>
            <a:ext cx="6359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Хлебный квас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по-коми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284983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Ыр</a:t>
            </a:r>
            <a:r>
              <a:rPr lang="en-US" sz="2400" b="1" dirty="0" smtClean="0">
                <a:latin typeface="Georgia" pitchFamily="18" charset="0"/>
              </a:rPr>
              <a:t>ö</a:t>
            </a:r>
            <a:r>
              <a:rPr lang="ru-RU" sz="2400" b="1" dirty="0" smtClean="0">
                <a:latin typeface="Georgia" pitchFamily="18" charset="0"/>
              </a:rPr>
              <a:t>ш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43179"/>
              </p:ext>
            </p:extLst>
          </p:nvPr>
        </p:nvGraphicFramePr>
        <p:xfrm>
          <a:off x="1331640" y="476672"/>
          <a:ext cx="7344816" cy="454253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60000"/>
                    <a:lumOff val="40000"/>
                  </a:schemeClr>
                </a:solidFill>
                <a:tableStyleId>{5DA37D80-6434-44D0-A028-1B22A696006F}</a:tableStyleId>
              </a:tblPr>
              <a:tblGrid>
                <a:gridCol w="3904839"/>
                <a:gridCol w="1208641"/>
                <a:gridCol w="1115668"/>
                <a:gridCol w="1115668"/>
              </a:tblGrid>
              <a:tr h="906822"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ЗАКОН</a:t>
                      </a:r>
                      <a:endParaRPr lang="ru-RU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eorgia" pitchFamily="18" charset="0"/>
                          <a:hlinkClick r:id="rId6" action="ppaction://hlinksldjump"/>
                        </a:rPr>
                        <a:t>10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  <a:hlinkClick r:id="rId7" action="ppaction://hlinksldjump"/>
                        </a:rPr>
                        <a:t>20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Georgia" pitchFamily="18" charset="0"/>
                          <a:hlinkClick r:id="rId8" action="ppaction://hlinksldjump"/>
                        </a:rPr>
                        <a:t>30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СИМВОЛИКА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itchFamily="18" charset="0"/>
                          <a:hlinkClick r:id="rId9" action="ppaction://hlinksldjump"/>
                        </a:rPr>
                        <a:t>10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0" action="ppaction://hlinksldjump"/>
                        </a:rPr>
                        <a:t>20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1" action="ppaction://hlinksldjump"/>
                        </a:rPr>
                        <a:t>30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ПРОМЫСЛОВЫЙ КАЛЕНДАРЬ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itchFamily="18" charset="0"/>
                          <a:hlinkClick r:id="rId12" action="ppaction://hlinksldjump"/>
                        </a:rPr>
                        <a:t>10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3" action="ppaction://hlinksldjump"/>
                        </a:rPr>
                        <a:t>20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4" action="ppaction://hlinksldjump"/>
                        </a:rPr>
                        <a:t>30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ТРАДИЦИОННАЯ ПИЩА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itchFamily="18" charset="0"/>
                          <a:hlinkClick r:id="rId15" action="ppaction://hlinksldjump"/>
                        </a:rPr>
                        <a:t>10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6" action="ppaction://hlinksldjump"/>
                        </a:rPr>
                        <a:t>20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7" action="ppaction://hlinksldjump"/>
                        </a:rPr>
                        <a:t>30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9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КОМИ</a:t>
                      </a:r>
                      <a:r>
                        <a:rPr lang="ru-RU" b="1" baseline="0" dirty="0" smtClean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Georgia" pitchFamily="18" charset="0"/>
                        </a:rPr>
                        <a:t>МИФОЛОГИЯ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Georgia" pitchFamily="18" charset="0"/>
                          <a:hlinkClick r:id="rId18" action="ppaction://hlinksldjump"/>
                        </a:rPr>
                        <a:t>10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19" action="ppaction://hlinksldjump"/>
                        </a:rPr>
                        <a:t>20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Georgia" pitchFamily="18" charset="0"/>
                          <a:hlinkClick r:id="rId20" action="ppaction://hlinksldjump"/>
                        </a:rPr>
                        <a:t>30</a:t>
                      </a:r>
                      <a:endParaRPr lang="ru-RU" sz="2800" b="1" dirty="0">
                        <a:latin typeface="Georgia" pitchFamily="18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5517232"/>
            <a:ext cx="655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Правила игры: Для возврата на главную страницу, нужно нажать</a:t>
            </a:r>
          </a:p>
          <a:p>
            <a:r>
              <a:rPr lang="ru-RU" dirty="0"/>
              <a:t>н</a:t>
            </a:r>
            <a:r>
              <a:rPr lang="ru-RU" dirty="0" smtClean="0"/>
              <a:t>а картинку в правом нижнем углу.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06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ТРАДИЦИОННАЯ ПИЩА 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40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556792"/>
            <a:ext cx="7492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Десертное блюдо из пареных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                    корнеплодов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400506"/>
            <a:ext cx="306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Паренча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06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ТРАДИЦИОННАЯ ПИЩА</a:t>
            </a:r>
            <a:r>
              <a:rPr lang="ru-RU" sz="2800" b="1" dirty="0">
                <a:solidFill>
                  <a:prstClr val="black"/>
                </a:solidFill>
                <a:latin typeface="Georgia" pitchFamily="18" charset="0"/>
              </a:rPr>
              <a:t> - </a:t>
            </a: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50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448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Небольшие колобки из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              ржаного теста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813884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Туп</a:t>
            </a:r>
            <a:r>
              <a:rPr lang="en-US" sz="2400" b="1" dirty="0" smtClean="0">
                <a:latin typeface="Georgia" pitchFamily="18" charset="0"/>
              </a:rPr>
              <a:t>ö</a:t>
            </a:r>
            <a:r>
              <a:rPr lang="ru-RU" sz="2400" b="1" dirty="0" err="1" smtClean="0">
                <a:latin typeface="Georgia" pitchFamily="18" charset="0"/>
              </a:rPr>
              <a:t>сь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МИФОЛОГИЯ </a:t>
            </a:r>
            <a:r>
              <a:rPr lang="ru-RU" sz="2800" b="1" dirty="0" smtClean="0">
                <a:latin typeface="Georgia" pitchFamily="18" charset="0"/>
              </a:rPr>
              <a:t>- 10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44824"/>
            <a:ext cx="7255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Буквальный перевод имени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того божества означает «северное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«ухо» или же «ночное ухо»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867249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Войпель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МИФОЛОГИЯ </a:t>
            </a:r>
            <a:r>
              <a:rPr lang="ru-RU" sz="2800" b="1" dirty="0" smtClean="0">
                <a:latin typeface="Georgia" pitchFamily="18" charset="0"/>
              </a:rPr>
              <a:t>- 20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922562"/>
            <a:ext cx="6643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Чудовище, змей, дракон 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          в коми мифологии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312" y="3645024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Гундыр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МИФОЛОГИЯ </a:t>
            </a:r>
            <a:r>
              <a:rPr lang="ru-RU" sz="2800" b="1" dirty="0" smtClean="0">
                <a:latin typeface="Georgia" pitchFamily="18" charset="0"/>
              </a:rPr>
              <a:t>- 30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237" y="1700808"/>
            <a:ext cx="70487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Лесное чудовище, великан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ростом с сосну, похожий на дикого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зверя, в одежде из невыделанной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медвежьей шкуры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237" y="414908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Яг-морт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МИФОЛОГИЯ</a:t>
            </a:r>
            <a:r>
              <a:rPr lang="ru-RU" sz="2800" b="1" dirty="0" smtClean="0">
                <a:latin typeface="Georgia" pitchFamily="18" charset="0"/>
              </a:rPr>
              <a:t> - 40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43" y="5501526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060848"/>
            <a:ext cx="6841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Лесной дух – хозяин леса,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                         леший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976" y="3920302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В</a:t>
            </a:r>
            <a:r>
              <a:rPr lang="en-US" sz="2400" b="1" dirty="0" smtClean="0">
                <a:latin typeface="Georgia" pitchFamily="18" charset="0"/>
              </a:rPr>
              <a:t>ö</a:t>
            </a:r>
            <a:r>
              <a:rPr lang="ru-RU" sz="2400" b="1" dirty="0" err="1" smtClean="0">
                <a:latin typeface="Georgia" pitchFamily="18" charset="0"/>
              </a:rPr>
              <a:t>рса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 МИФОЛОГИЯ </a:t>
            </a:r>
            <a:r>
              <a:rPr lang="ru-RU" sz="2800" b="1" dirty="0" smtClean="0">
                <a:latin typeface="Georgia" pitchFamily="18" charset="0"/>
              </a:rPr>
              <a:t>- 50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96055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44824"/>
            <a:ext cx="75360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Могучий колдун, жил у устья 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еки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Сысолы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, где позже возник 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г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Усть-Сысольск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(современный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г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. Сыктывкар)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296753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err="1" smtClean="0">
                <a:latin typeface="Georgia" pitchFamily="18" charset="0"/>
              </a:rPr>
              <a:t>Шыпича</a:t>
            </a:r>
            <a:r>
              <a:rPr lang="ru-RU" sz="2400" b="1" dirty="0" smtClean="0">
                <a:latin typeface="Georgia" pitchFamily="18" charset="0"/>
              </a:rPr>
              <a:t> 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Использованная литература: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555464"/>
            <a:ext cx="73677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Традиционная культура народа коми: 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Этнографические очерки. – Сыктывкар: Коми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Книжное издательство, 1994. – 272 с.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2.   Мифология Коми / Н.Д. </a:t>
            </a:r>
            <a:r>
              <a:rPr lang="ru-RU" sz="2000" b="1" dirty="0" err="1" smtClean="0">
                <a:latin typeface="Georgia" pitchFamily="18" charset="0"/>
              </a:rPr>
              <a:t>Конаков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А.Н.Власов</a:t>
            </a:r>
            <a:r>
              <a:rPr lang="ru-RU" sz="2000" b="1" dirty="0" smtClean="0">
                <a:latin typeface="Georgia" pitchFamily="18" charset="0"/>
              </a:rPr>
              <a:t>,</a:t>
            </a:r>
          </a:p>
          <a:p>
            <a:pPr algn="just"/>
            <a:r>
              <a:rPr lang="ru-RU" sz="2000" b="1" dirty="0" err="1" smtClean="0">
                <a:latin typeface="Georgia" pitchFamily="18" charset="0"/>
              </a:rPr>
              <a:t>И.В.Ильина</a:t>
            </a:r>
            <a:r>
              <a:rPr lang="ru-RU" sz="2000" b="1" dirty="0" smtClean="0">
                <a:latin typeface="Georgia" pitchFamily="18" charset="0"/>
              </a:rPr>
              <a:t> / науч. Ред. В.В. </a:t>
            </a:r>
            <a:r>
              <a:rPr lang="ru-RU" sz="2000" b="1" dirty="0" err="1" smtClean="0">
                <a:latin typeface="Georgia" pitchFamily="18" charset="0"/>
              </a:rPr>
              <a:t>Напольских</a:t>
            </a:r>
            <a:r>
              <a:rPr lang="ru-RU" sz="2000" b="1" dirty="0" smtClean="0">
                <a:latin typeface="Georgia" pitchFamily="18" charset="0"/>
              </a:rPr>
              <a:t>. –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М.: Издательство ДИК, 1994. – 480 с.: ил., карт.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3. Занимательно об истории и культуре Республики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Коми: Учеб. пособие для </a:t>
            </a:r>
            <a:r>
              <a:rPr lang="ru-RU" sz="2000" b="1" dirty="0" err="1" smtClean="0">
                <a:latin typeface="Georgia" pitchFamily="18" charset="0"/>
              </a:rPr>
              <a:t>общеобразов</a:t>
            </a:r>
            <a:r>
              <a:rPr lang="ru-RU" sz="2000" b="1" dirty="0" smtClean="0">
                <a:latin typeface="Georgia" pitchFamily="18" charset="0"/>
              </a:rPr>
              <a:t>. учебных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заведений. – М.: </a:t>
            </a:r>
            <a:r>
              <a:rPr lang="ru-RU" sz="2000" b="1" dirty="0" err="1" smtClean="0">
                <a:latin typeface="Georgia" pitchFamily="18" charset="0"/>
              </a:rPr>
              <a:t>ДиК</a:t>
            </a:r>
            <a:r>
              <a:rPr lang="ru-RU" sz="2000" b="1" dirty="0" smtClean="0">
                <a:latin typeface="Georgia" pitchFamily="18" charset="0"/>
              </a:rPr>
              <a:t>, 1998. – 159 с.: ил.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4. </a:t>
            </a:r>
            <a:r>
              <a:rPr lang="en-US" sz="2000" b="1" dirty="0">
                <a:latin typeface="Georgia" pitchFamily="18" charset="0"/>
              </a:rPr>
              <a:t>http://</a:t>
            </a:r>
            <a:r>
              <a:rPr lang="en-US" sz="2000" b="1" dirty="0" smtClean="0">
                <a:latin typeface="Georgia" pitchFamily="18" charset="0"/>
              </a:rPr>
              <a:t>yandex.ru/images/search?img_url=</a:t>
            </a:r>
            <a:endParaRPr lang="ru-RU" sz="2000" b="1" dirty="0" smtClean="0">
              <a:latin typeface="Georgia" pitchFamily="18" charset="0"/>
            </a:endParaRPr>
          </a:p>
          <a:p>
            <a:pPr algn="just"/>
            <a:r>
              <a:rPr lang="en-US" sz="2000" b="1" dirty="0" smtClean="0">
                <a:latin typeface="Georgia" pitchFamily="18" charset="0"/>
              </a:rPr>
              <a:t>http%3A%2F%2Fimg1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liveinternet.ru%</a:t>
            </a:r>
            <a:r>
              <a:rPr lang="ru-RU" sz="2000" b="1" dirty="0" smtClean="0">
                <a:latin typeface="Georgia" pitchFamily="18" charset="0"/>
              </a:rPr>
              <a:t> - орнамент</a:t>
            </a:r>
            <a:endParaRPr lang="ru-RU" sz="2000" b="1" dirty="0">
              <a:latin typeface="Georgia" pitchFamily="18" charset="0"/>
            </a:endParaRPr>
          </a:p>
          <a:p>
            <a:pPr algn="just"/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СПАСИБО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 ВНИМАНИЕ!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701" y="544369"/>
            <a:ext cx="7886021" cy="8554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ЗАКОН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-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10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</a:b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4" y="5492650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Кто является высшим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должностным лицом в Республике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Мэр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Губернатор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Глава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4372850"/>
            <a:ext cx="797205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300" b="1" dirty="0">
                <a:latin typeface="Georgia" pitchFamily="18" charset="0"/>
              </a:rPr>
              <a:t>Глава Республики Коми является </a:t>
            </a:r>
            <a:endParaRPr lang="ru-RU" sz="2300" b="1" dirty="0" smtClean="0">
              <a:latin typeface="Georgia" pitchFamily="18" charset="0"/>
            </a:endParaRPr>
          </a:p>
          <a:p>
            <a:r>
              <a:rPr lang="ru-RU" sz="2300" b="1" dirty="0" smtClean="0">
                <a:latin typeface="Georgia" pitchFamily="18" charset="0"/>
              </a:rPr>
              <a:t>высшим </a:t>
            </a:r>
            <a:r>
              <a:rPr lang="ru-RU" sz="2300" b="1" dirty="0">
                <a:latin typeface="Georgia" pitchFamily="18" charset="0"/>
              </a:rPr>
              <a:t>должностным лицом Республики Коми </a:t>
            </a:r>
            <a:endParaRPr lang="ru-RU" sz="23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ЗАКОН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-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0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48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185" y="1484784"/>
            <a:ext cx="7751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Когда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была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принята первая Конституция Коми АССР?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23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июля 1937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года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23 июля 1978 года </a:t>
            </a:r>
            <a:endParaRPr lang="ru-RU" sz="2800" b="1" dirty="0" smtClean="0">
              <a:ln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23 ноября 1990 года </a:t>
            </a:r>
            <a:endParaRPr lang="ru-RU" sz="2800" b="1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606530"/>
            <a:ext cx="708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>
                <a:latin typeface="Georgia" pitchFamily="18" charset="0"/>
              </a:rPr>
              <a:t>Первая Конституция Коми АССР была принята 23 июля 1937 года на чрезвычайном XI съезде Советов Коми АССР. 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ЗАКОН -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0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700808"/>
            <a:ext cx="71994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 каком году была принята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ныне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действующая Конституция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Республики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17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февраля 1994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года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12 декабря 1992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года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23 ноября 1990 года</a:t>
            </a:r>
            <a:endParaRPr lang="ru-RU" sz="2800" b="1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56" y="4494845"/>
            <a:ext cx="776526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000" b="1" dirty="0">
                <a:latin typeface="Georgia" panose="02040502050405020303" pitchFamily="18" charset="0"/>
              </a:rPr>
              <a:t>Ныне действующая </a:t>
            </a:r>
            <a:r>
              <a:rPr lang="ru-RU" sz="2000" b="1" dirty="0" smtClean="0">
                <a:latin typeface="Georgia" panose="02040502050405020303" pitchFamily="18" charset="0"/>
              </a:rPr>
              <a:t>Конституция  </a:t>
            </a:r>
            <a:r>
              <a:rPr lang="ru-RU" sz="2000" b="1" dirty="0">
                <a:latin typeface="Georgia" panose="02040502050405020303" pitchFamily="18" charset="0"/>
              </a:rPr>
              <a:t>была 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принята 17 </a:t>
            </a:r>
            <a:r>
              <a:rPr lang="ru-RU" sz="2000" b="1" dirty="0">
                <a:latin typeface="Georgia" panose="02040502050405020303" pitchFamily="18" charset="0"/>
              </a:rPr>
              <a:t>февраля 1994 года </a:t>
            </a:r>
            <a:r>
              <a:rPr lang="ru-RU" sz="2000" b="1" dirty="0" smtClean="0">
                <a:latin typeface="Georgia" panose="02040502050405020303" pitchFamily="18" charset="0"/>
              </a:rPr>
              <a:t>на </a:t>
            </a:r>
            <a:r>
              <a:rPr lang="ru-RU" sz="2000" b="1" dirty="0">
                <a:latin typeface="Georgia" panose="02040502050405020303" pitchFamily="18" charset="0"/>
              </a:rPr>
              <a:t>внеочередной 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восемнадцатой сессии Верховного </a:t>
            </a:r>
            <a:r>
              <a:rPr lang="ru-RU" sz="2000" b="1" dirty="0">
                <a:latin typeface="Georgia" panose="02040502050405020303" pitchFamily="18" charset="0"/>
              </a:rPr>
              <a:t>Совета Республики 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latin typeface="Georgia" panose="02040502050405020303" pitchFamily="18" charset="0"/>
              </a:rPr>
              <a:t>Коми </a:t>
            </a:r>
            <a:r>
              <a:rPr lang="ru-RU" sz="2000" b="1" dirty="0">
                <a:latin typeface="Georgia" panose="02040502050405020303" pitchFamily="18" charset="0"/>
              </a:rPr>
              <a:t>двенадцатого </a:t>
            </a:r>
            <a:r>
              <a:rPr lang="ru-RU" sz="2000" b="1" dirty="0" smtClean="0">
                <a:latin typeface="Georgia" panose="02040502050405020303" pitchFamily="18" charset="0"/>
              </a:rPr>
              <a:t>созыва</a:t>
            </a:r>
            <a:r>
              <a:rPr lang="ru-RU" sz="2000" b="1" dirty="0">
                <a:latin typeface="Georgia" panose="02040502050405020303" pitchFamily="18" charset="0"/>
              </a:rPr>
              <a:t>. </a:t>
            </a:r>
            <a:br>
              <a:rPr lang="ru-RU" sz="2000" b="1" dirty="0">
                <a:latin typeface="Georgia" panose="02040502050405020303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399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ЗАКОН -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40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1316" y="1251718"/>
            <a:ext cx="72555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Когда был принят декрет об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образовании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 составе РСФСР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Автономной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области Коми (зырян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)?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 августа 1781 год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22 августа 1937 год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22 августа 1921 год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6988" y="-27384"/>
            <a:ext cx="7839508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СИМВОЛИКА 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10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36712"/>
            <a:ext cx="76883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Из каких цветов состоит флаг 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Республики Коми?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З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еленый, синий, белый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Белый, синий, зеленый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Синий, зеленый, белый</a:t>
            </a:r>
            <a:endParaRPr lang="ru-RU" sz="2800" b="1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212976"/>
            <a:ext cx="805060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b="1" dirty="0" smtClean="0">
                <a:latin typeface="Georgia" pitchFamily="18" charset="0"/>
              </a:rPr>
              <a:t>Синий, зеленый, белый</a:t>
            </a:r>
            <a:r>
              <a:rPr lang="ru-RU" b="1" dirty="0">
                <a:latin typeface="Georgia" pitchFamily="18" charset="0"/>
              </a:rPr>
              <a:t>.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Синий </a:t>
            </a:r>
            <a:r>
              <a:rPr lang="ru-RU" b="1" dirty="0">
                <a:latin typeface="Georgia" pitchFamily="18" charset="0"/>
              </a:rPr>
              <a:t>цвет символизирует небесное начало, </a:t>
            </a:r>
            <a:r>
              <a:rPr lang="ru-RU" b="1" dirty="0" smtClean="0">
                <a:latin typeface="Georgia" pitchFamily="18" charset="0"/>
              </a:rPr>
              <a:t>величие </a:t>
            </a:r>
            <a:r>
              <a:rPr lang="ru-RU" b="1" dirty="0">
                <a:latin typeface="Georgia" pitchFamily="18" charset="0"/>
              </a:rPr>
              <a:t>и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бескрайность </a:t>
            </a:r>
            <a:r>
              <a:rPr lang="ru-RU" b="1" dirty="0">
                <a:latin typeface="Georgia" pitchFamily="18" charset="0"/>
              </a:rPr>
              <a:t>северных просторов.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Зеленая </a:t>
            </a:r>
            <a:r>
              <a:rPr lang="ru-RU" b="1" dirty="0">
                <a:latin typeface="Georgia" pitchFamily="18" charset="0"/>
              </a:rPr>
              <a:t>полоса - символ </a:t>
            </a:r>
            <a:r>
              <a:rPr lang="ru-RU" b="1" dirty="0" smtClean="0">
                <a:latin typeface="Georgia" pitchFamily="18" charset="0"/>
              </a:rPr>
              <a:t>надежды </a:t>
            </a:r>
            <a:r>
              <a:rPr lang="ru-RU" b="1" dirty="0">
                <a:latin typeface="Georgia" pitchFamily="18" charset="0"/>
              </a:rPr>
              <a:t>и изобилия </a:t>
            </a:r>
            <a:r>
              <a:rPr lang="ru-RU" b="1" dirty="0" smtClean="0">
                <a:latin typeface="Georgia" pitchFamily="18" charset="0"/>
              </a:rPr>
              <a:t>– является </a:t>
            </a:r>
          </a:p>
          <a:p>
            <a:r>
              <a:rPr lang="ru-RU" b="1" dirty="0" smtClean="0">
                <a:latin typeface="Georgia" pitchFamily="18" charset="0"/>
              </a:rPr>
              <a:t>условным </a:t>
            </a:r>
            <a:r>
              <a:rPr lang="ru-RU" b="1" dirty="0">
                <a:latin typeface="Georgia" pitchFamily="18" charset="0"/>
              </a:rPr>
              <a:t>обозначением </a:t>
            </a:r>
            <a:r>
              <a:rPr lang="ru-RU" b="1" dirty="0" smtClean="0">
                <a:latin typeface="Georgia" pitchFamily="18" charset="0"/>
              </a:rPr>
              <a:t>необъятных </a:t>
            </a:r>
            <a:r>
              <a:rPr lang="ru-RU" b="1" dirty="0">
                <a:latin typeface="Georgia" pitchFamily="18" charset="0"/>
              </a:rPr>
              <a:t>таежных массивов коми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err="1" smtClean="0">
                <a:latin typeface="Georgia" pitchFamily="18" charset="0"/>
              </a:rPr>
              <a:t>пармы</a:t>
            </a:r>
            <a:r>
              <a:rPr lang="ru-RU" b="1" dirty="0" smtClean="0">
                <a:latin typeface="Georgia" pitchFamily="18" charset="0"/>
              </a:rPr>
              <a:t>. </a:t>
            </a:r>
          </a:p>
          <a:p>
            <a:r>
              <a:rPr lang="ru-RU" b="1" dirty="0" smtClean="0">
                <a:latin typeface="Georgia" pitchFamily="18" charset="0"/>
              </a:rPr>
              <a:t>Белая </a:t>
            </a:r>
            <a:r>
              <a:rPr lang="ru-RU" b="1" dirty="0">
                <a:latin typeface="Georgia" pitchFamily="18" charset="0"/>
              </a:rPr>
              <a:t>полоса флага, воплотившая белизну и чистоту снега,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простоту </a:t>
            </a:r>
            <a:r>
              <a:rPr lang="ru-RU" b="1" dirty="0">
                <a:latin typeface="Georgia" pitchFamily="18" charset="0"/>
              </a:rPr>
              <a:t>и суровую красоту северной природы, </a:t>
            </a:r>
            <a:r>
              <a:rPr lang="ru-RU" b="1" dirty="0" smtClean="0">
                <a:latin typeface="Georgia" pitchFamily="18" charset="0"/>
              </a:rPr>
              <a:t>означает </a:t>
            </a:r>
          </a:p>
          <a:p>
            <a:r>
              <a:rPr lang="ru-RU" b="1" dirty="0" smtClean="0">
                <a:latin typeface="Georgia" pitchFamily="18" charset="0"/>
              </a:rPr>
              <a:t>принадлежность </a:t>
            </a:r>
            <a:r>
              <a:rPr lang="ru-RU" b="1" dirty="0">
                <a:latin typeface="Georgia" pitchFamily="18" charset="0"/>
              </a:rPr>
              <a:t>территории Республики Коми к Северу,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ее </a:t>
            </a:r>
            <a:r>
              <a:rPr lang="ru-RU" b="1" dirty="0">
                <a:latin typeface="Georgia" pitchFamily="18" charset="0"/>
              </a:rPr>
              <a:t>северное положение. </a:t>
            </a:r>
            <a:endParaRPr lang="ru-RU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СИМВОЛИКА –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20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340768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Кто является автором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государственного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герба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Республики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Коми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?</a:t>
            </a:r>
          </a:p>
          <a:p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1. Анатолий Неверов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2. Владимир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Поляков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3.Сергей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Семенов</a:t>
            </a:r>
          </a:p>
          <a:p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140" y="4221087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>
                <a:latin typeface="Georgia" pitchFamily="18" charset="0"/>
              </a:rPr>
              <a:t>Анатолий Неверов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701" y="116632"/>
            <a:ext cx="7897844" cy="1080120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СИМВОЛИКА –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30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5757" y="385757"/>
            <a:ext cx="1944215" cy="11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23" y="5517232"/>
            <a:ext cx="12960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192256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" y="3862172"/>
            <a:ext cx="1169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45951"/>
          <a:stretch/>
        </p:blipFill>
        <p:spPr bwMode="auto">
          <a:xfrm>
            <a:off x="10480" y="5806859"/>
            <a:ext cx="1163283" cy="10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8423" y="1230041"/>
            <a:ext cx="74526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Вопрос: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Кто является автором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стихов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гимна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Республики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Коми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Georgia" panose="02040502050405020303" pitchFamily="18" charset="0"/>
              </a:rPr>
              <a:t>Иван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latin typeface="Georgia" panose="02040502050405020303" pitchFamily="18" charset="0"/>
              </a:rPr>
              <a:t>Куратов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Georgia" pitchFamily="18" charset="0"/>
              </a:rPr>
              <a:t>Михаил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latin typeface="Georgia" pitchFamily="18" charset="0"/>
              </a:rPr>
              <a:t>Герцман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Georgia" pitchFamily="18" charset="0"/>
              </a:rPr>
              <a:t>Виктор Савин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972" y="4149080"/>
            <a:ext cx="6405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Ответ: </a:t>
            </a:r>
            <a:r>
              <a:rPr lang="ru-RU" sz="2400" b="1" dirty="0" smtClean="0">
                <a:latin typeface="Georgia" pitchFamily="18" charset="0"/>
              </a:rPr>
              <a:t>Виктор Савин</a:t>
            </a:r>
            <a:r>
              <a:rPr lang="ru-RU" sz="2400" b="1" dirty="0">
                <a:latin typeface="Georgia" pitchFamily="18" charset="0"/>
              </a:rPr>
              <a:t>. стихотворение </a:t>
            </a:r>
            <a:endParaRPr lang="ru-RU" sz="24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«</a:t>
            </a:r>
            <a:r>
              <a:rPr lang="ru-RU" sz="2400" b="1" dirty="0" err="1">
                <a:latin typeface="Georgia" pitchFamily="18" charset="0"/>
              </a:rPr>
              <a:t>Варыш</a:t>
            </a:r>
            <a:r>
              <a:rPr lang="ru-RU" sz="2400" b="1" dirty="0">
                <a:latin typeface="Georgia" pitchFamily="18" charset="0"/>
              </a:rPr>
              <a:t> поз» («Соколиное гнездо</a:t>
            </a:r>
            <a:r>
              <a:rPr lang="ru-RU" sz="2400" b="1" dirty="0" smtClean="0">
                <a:latin typeface="Georgia" pitchFamily="18" charset="0"/>
              </a:rPr>
              <a:t>»)  </a:t>
            </a:r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г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</Template>
  <TotalTime>111</TotalTime>
  <Words>889</Words>
  <Application>Microsoft Office PowerPoint</Application>
  <PresentationFormat>Экран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игра</vt:lpstr>
      <vt:lpstr>ИНТЕЛЛЕКТУАЛЬНАЯ  ИГРА «КОМИ КУЛЬТУРА» </vt:lpstr>
      <vt:lpstr>Презентация PowerPoint</vt:lpstr>
      <vt:lpstr>ЗАКОН- 10 </vt:lpstr>
      <vt:lpstr>ЗАКОН - 20</vt:lpstr>
      <vt:lpstr>ЗАКОН - 30</vt:lpstr>
      <vt:lpstr>ЗАКОН - 40</vt:lpstr>
      <vt:lpstr>СИМВОЛИКА – 10</vt:lpstr>
      <vt:lpstr>СИМВОЛИКА – 20</vt:lpstr>
      <vt:lpstr>СИМВОЛИКА – 30</vt:lpstr>
      <vt:lpstr>ТРАДИЦИИ И ОБРЯДЫ – 40</vt:lpstr>
      <vt:lpstr>ТРАДИЦИИ И ОБРЯДЫ – 50</vt:lpstr>
      <vt:lpstr>ПРОМЫСЛОВЫЙ КАЛЕНДАРЬ - 10</vt:lpstr>
      <vt:lpstr>ПРОМЫСЛОВЫЙ КАЛЕНДАРЬ - 20</vt:lpstr>
      <vt:lpstr>ПРОМЫСЛОВЫЙ КАЛЕНДАРЬ - 30</vt:lpstr>
      <vt:lpstr>ПРОМЫСЛОВЫЙ КАЛЕНДАРЬ - 40</vt:lpstr>
      <vt:lpstr>ПРОМЫСЛОВЫЙ КАЛЕНДАРЬ - 50</vt:lpstr>
      <vt:lpstr>ТРАДИЦИОННАЯ ПИЩА - 10 </vt:lpstr>
      <vt:lpstr>ТРАДИЦИОННАЯ ПИЩА - 20 </vt:lpstr>
      <vt:lpstr>ТРАДИЦИОННАЯ ПИЩА - 30 </vt:lpstr>
      <vt:lpstr>ТРАДИЦИОННАЯ ПИЩА - 40 </vt:lpstr>
      <vt:lpstr>ТРАДИЦИОННАЯ ПИЩА - 50 </vt:lpstr>
      <vt:lpstr>КОМИ МИФОЛОГИЯ - 10</vt:lpstr>
      <vt:lpstr>КОМИ МИФОЛОГИЯ - 20</vt:lpstr>
      <vt:lpstr>КОМИ МИФОЛОГИЯ - 30</vt:lpstr>
      <vt:lpstr>КОМИ МИФОЛОГИЯ - 40</vt:lpstr>
      <vt:lpstr>КОМИ МИФОЛОГИЯ - 50</vt:lpstr>
      <vt:lpstr>Использованная литература: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 ИГРА «КОМИ КУЛЬТУРА»</dc:title>
  <dc:creator>Людмила</dc:creator>
  <cp:lastModifiedBy>Admin</cp:lastModifiedBy>
  <cp:revision>37</cp:revision>
  <dcterms:created xsi:type="dcterms:W3CDTF">2015-01-26T08:33:00Z</dcterms:created>
  <dcterms:modified xsi:type="dcterms:W3CDTF">2016-08-30T13:25:53Z</dcterms:modified>
</cp:coreProperties>
</file>