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88" r:id="rId5"/>
    <p:sldId id="289" r:id="rId6"/>
    <p:sldId id="290" r:id="rId7"/>
    <p:sldId id="291" r:id="rId8"/>
    <p:sldId id="264" r:id="rId9"/>
    <p:sldId id="295" r:id="rId10"/>
    <p:sldId id="294" r:id="rId11"/>
    <p:sldId id="293" r:id="rId12"/>
    <p:sldId id="292" r:id="rId13"/>
    <p:sldId id="269" r:id="rId14"/>
    <p:sldId id="296" r:id="rId15"/>
    <p:sldId id="297" r:id="rId16"/>
    <p:sldId id="299" r:id="rId17"/>
    <p:sldId id="298" r:id="rId18"/>
    <p:sldId id="274" r:id="rId19"/>
    <p:sldId id="300" r:id="rId20"/>
    <p:sldId id="301" r:id="rId21"/>
    <p:sldId id="303" r:id="rId22"/>
    <p:sldId id="302" r:id="rId23"/>
    <p:sldId id="279" r:id="rId24"/>
    <p:sldId id="307" r:id="rId25"/>
    <p:sldId id="306" r:id="rId26"/>
    <p:sldId id="305" r:id="rId27"/>
    <p:sldId id="304" r:id="rId28"/>
    <p:sldId id="284" r:id="rId29"/>
    <p:sldId id="30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4900"/>
    <a:srgbClr val="004200"/>
    <a:srgbClr val="2A65AC"/>
    <a:srgbClr val="FAFB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637E2-DC3F-4D12-BC14-6992AC1D160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2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26" Type="http://schemas.openxmlformats.org/officeDocument/2006/relationships/slide" Target="slide25.xml"/><Relationship Id="rId3" Type="http://schemas.openxmlformats.org/officeDocument/2006/relationships/image" Target="../media/image6.jpeg"/><Relationship Id="rId21" Type="http://schemas.openxmlformats.org/officeDocument/2006/relationships/slide" Target="slide20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5" Type="http://schemas.openxmlformats.org/officeDocument/2006/relationships/slide" Target="slide24.xml"/><Relationship Id="rId2" Type="http://schemas.openxmlformats.org/officeDocument/2006/relationships/notesSlide" Target="../notesSlides/notesSlide2.xml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29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23" Type="http://schemas.openxmlformats.org/officeDocument/2006/relationships/slide" Target="slide22.xml"/><Relationship Id="rId28" Type="http://schemas.openxmlformats.org/officeDocument/2006/relationships/slide" Target="slide27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1.xml"/><Relationship Id="rId27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lenaranko.ucoz.ru/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Рисунок17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827584" y="332658"/>
            <a:ext cx="7416824" cy="650226"/>
          </a:xfrm>
          <a:prstGeom prst="rect">
            <a:avLst/>
          </a:prstGeom>
        </p:spPr>
      </p:pic>
      <p:pic>
        <p:nvPicPr>
          <p:cNvPr id="11" name="Рисунок 10" descr="Рисунок18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395536" y="6165304"/>
            <a:ext cx="1606332" cy="360040"/>
          </a:xfrm>
          <a:prstGeom prst="rect">
            <a:avLst/>
          </a:prstGeom>
        </p:spPr>
      </p:pic>
      <p:pic>
        <p:nvPicPr>
          <p:cNvPr id="12" name="Рисунок 11" descr="Рисунок19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6084168" y="6165304"/>
            <a:ext cx="2700300" cy="36004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57224" y="1785926"/>
            <a:ext cx="757242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ПУТЕШЕСТВИЕ </a:t>
            </a:r>
          </a:p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СЫКТЫВДИНУ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Учёные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Сыктывдина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5429256" y="4214818"/>
            <a:ext cx="321471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i="1" dirty="0" err="1" smtClean="0">
                <a:latin typeface="Georgia" pitchFamily="18" charset="0"/>
              </a:rPr>
              <a:t>Таскаев</a:t>
            </a:r>
            <a:endParaRPr lang="ru-RU" sz="2800" i="1" dirty="0" smtClean="0">
              <a:latin typeface="Georgia" pitchFamily="18" charset="0"/>
            </a:endParaRPr>
          </a:p>
          <a:p>
            <a:pPr algn="ctr"/>
            <a:r>
              <a:rPr lang="ru-RU" sz="2800" i="1" dirty="0" smtClean="0">
                <a:latin typeface="Georgia" pitchFamily="18" charset="0"/>
              </a:rPr>
              <a:t>Михаил Владимирович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Уроженец села </a:t>
            </a:r>
            <a:r>
              <a:rPr lang="ru-RU" sz="2800" dirty="0" err="1" smtClean="0">
                <a:latin typeface="Georgia" pitchFamily="18" charset="0"/>
              </a:rPr>
              <a:t>Ыб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Сыктывдинского</a:t>
            </a:r>
            <a:r>
              <a:rPr lang="ru-RU" sz="2800" dirty="0" smtClean="0">
                <a:latin typeface="Georgia" pitchFamily="18" charset="0"/>
              </a:rPr>
              <a:t> района, кандидат исторических наук, член-корреспондент Академии военно-исторических наук, автор книги «</a:t>
            </a:r>
            <a:r>
              <a:rPr lang="ru-RU" sz="2800" dirty="0" err="1" smtClean="0">
                <a:latin typeface="Georgia" pitchFamily="18" charset="0"/>
              </a:rPr>
              <a:t>Ыбъяс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вылын</a:t>
            </a:r>
            <a:r>
              <a:rPr lang="ru-RU" sz="2800" dirty="0" smtClean="0">
                <a:latin typeface="Georgia" pitchFamily="18" charset="0"/>
              </a:rPr>
              <a:t> – </a:t>
            </a:r>
            <a:r>
              <a:rPr lang="ru-RU" sz="2800" dirty="0" err="1" smtClean="0">
                <a:latin typeface="Georgia" pitchFamily="18" charset="0"/>
              </a:rPr>
              <a:t>Ыб</a:t>
            </a:r>
            <a:r>
              <a:rPr lang="ru-RU" sz="2800" dirty="0" smtClean="0">
                <a:latin typeface="Georgia" pitchFamily="18" charset="0"/>
              </a:rPr>
              <a:t> («На холмах – </a:t>
            </a:r>
            <a:r>
              <a:rPr lang="ru-RU" sz="2800" dirty="0" err="1" smtClean="0">
                <a:latin typeface="Georgia" pitchFamily="18" charset="0"/>
              </a:rPr>
              <a:t>Ыб</a:t>
            </a:r>
            <a:r>
              <a:rPr lang="ru-RU" sz="2800" dirty="0" smtClean="0">
                <a:latin typeface="Georgia" pitchFamily="18" charset="0"/>
              </a:rPr>
              <a:t>»). История села </a:t>
            </a:r>
            <a:r>
              <a:rPr lang="ru-RU" sz="2800" dirty="0" err="1" smtClean="0">
                <a:latin typeface="Georgia" pitchFamily="18" charset="0"/>
              </a:rPr>
              <a:t>Ыб</a:t>
            </a:r>
            <a:r>
              <a:rPr lang="ru-RU" sz="2800" dirty="0" smtClean="0">
                <a:latin typeface="Georgia" pitchFamily="18" charset="0"/>
              </a:rPr>
              <a:t>». </a:t>
            </a:r>
          </a:p>
        </p:txBody>
      </p:sp>
      <p:pic>
        <p:nvPicPr>
          <p:cNvPr id="1026" name="Picture 2" descr="C:\Documents and Settings\Библиотека\Рабочий стол\81508_Таскаев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4000504"/>
            <a:ext cx="1785950" cy="24336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Учёные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Сыктывдина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428992" y="3643314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571968" y="3571876"/>
            <a:ext cx="45720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latin typeface="Georgia" pitchFamily="18" charset="0"/>
              </a:rPr>
              <a:t>Сидоров</a:t>
            </a:r>
          </a:p>
          <a:p>
            <a:pPr algn="ctr"/>
            <a:r>
              <a:rPr lang="ru-RU" sz="2800" i="1" dirty="0" smtClean="0">
                <a:latin typeface="Georgia" pitchFamily="18" charset="0"/>
              </a:rPr>
              <a:t> Алексей Семёнович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Уроженец села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Палевицы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Сыктывдинского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района, специалист по языку и культуре коми, один из родоначальников коми научной этнографической школы.</a:t>
            </a:r>
          </a:p>
        </p:txBody>
      </p:sp>
      <p:pic>
        <p:nvPicPr>
          <p:cNvPr id="2050" name="Picture 2" descr="C:\Documents and Settings\Библиотека\Рабочий стол\SIDOROV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3714752"/>
            <a:ext cx="1663831" cy="23574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Учёные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Сыктывдина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5143504" y="3500438"/>
            <a:ext cx="3676968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i="1" dirty="0" err="1" smtClean="0">
                <a:latin typeface="Georgia" pitchFamily="18" charset="0"/>
              </a:rPr>
              <a:t>Шеболкина</a:t>
            </a:r>
            <a:endParaRPr lang="ru-RU" sz="2800" i="1" dirty="0" smtClean="0">
              <a:latin typeface="Georgia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 Евгения Петровна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Уроженка села </a:t>
            </a:r>
            <a:r>
              <a:rPr lang="ru-RU" sz="2800" dirty="0" err="1" smtClean="0">
                <a:latin typeface="Georgia" pitchFamily="18" charset="0"/>
              </a:rPr>
              <a:t>Выльгорт</a:t>
            </a:r>
            <a:r>
              <a:rPr lang="ru-RU" sz="2800" dirty="0" smtClean="0">
                <a:latin typeface="Georgia" pitchFamily="18" charset="0"/>
              </a:rPr>
              <a:t>, возглавляющая общественную организацию «Клуб учёных </a:t>
            </a:r>
            <a:r>
              <a:rPr lang="ru-RU" sz="2800" dirty="0" err="1" smtClean="0">
                <a:latin typeface="Georgia" pitchFamily="18" charset="0"/>
              </a:rPr>
              <a:t>Сыктывдинского</a:t>
            </a:r>
            <a:r>
              <a:rPr lang="ru-RU" sz="2800" dirty="0" smtClean="0">
                <a:latin typeface="Georgia" pitchFamily="18" charset="0"/>
              </a:rPr>
              <a:t> района»?</a:t>
            </a:r>
          </a:p>
        </p:txBody>
      </p:sp>
      <p:pic>
        <p:nvPicPr>
          <p:cNvPr id="1027" name="Picture 3" descr="C:\Documents and Settings\Библиотека\Рабочий стол\shebolkinaep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3357562"/>
            <a:ext cx="2071702" cy="2857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Писатели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Сыктывдина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85720" y="4500570"/>
            <a:ext cx="414340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latin typeface="Georgia" pitchFamily="18" charset="0"/>
              </a:rPr>
              <a:t>Юшков</a:t>
            </a:r>
          </a:p>
          <a:p>
            <a:pPr algn="ctr"/>
            <a:r>
              <a:rPr lang="ru-RU" sz="2800" i="1" dirty="0" smtClean="0">
                <a:latin typeface="Georgia" pitchFamily="18" charset="0"/>
              </a:rPr>
              <a:t>Геннадий Анатольевич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1"/>
            <a:ext cx="849694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  <a:cs typeface="Times New Roman" pitchFamily="18" charset="0"/>
              </a:rPr>
              <a:t>Уроженец деревни Красная </a:t>
            </a:r>
            <a:r>
              <a:rPr lang="ru-RU" sz="2800" dirty="0" err="1" smtClean="0">
                <a:latin typeface="Georgia" pitchFamily="18" charset="0"/>
                <a:cs typeface="Times New Roman" pitchFamily="18" charset="0"/>
              </a:rPr>
              <a:t>Сыктывдинского</a:t>
            </a:r>
            <a:r>
              <a:rPr lang="ru-RU" sz="2800" dirty="0" smtClean="0">
                <a:latin typeface="Georgia" pitchFamily="18" charset="0"/>
                <a:cs typeface="Times New Roman" pitchFamily="18" charset="0"/>
              </a:rPr>
              <a:t> района, лауреат Государственной премии Коми АССР им. И. А. Куратова и премии Союза писателей СССР. В 1991 году удостоен почётного звания «Народный писатель Республики Коми». 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pic>
        <p:nvPicPr>
          <p:cNvPr id="5122" name="Picture 2" descr="C:\Documents and Settings\Библиотека\Рабочий стол\jushkov2007.jpg"/>
          <p:cNvPicPr>
            <a:picLocks noChangeAspect="1" noChangeArrowheads="1"/>
          </p:cNvPicPr>
          <p:nvPr/>
        </p:nvPicPr>
        <p:blipFill>
          <a:blip r:embed="rId6"/>
          <a:srcRect l="10625" r="1250"/>
          <a:stretch>
            <a:fillRect/>
          </a:stretch>
        </p:blipFill>
        <p:spPr bwMode="auto">
          <a:xfrm>
            <a:off x="5572132" y="3929066"/>
            <a:ext cx="1990042" cy="248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Писатели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Сыктывдина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0" y="4714884"/>
            <a:ext cx="43577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i="1" dirty="0" err="1" smtClean="0">
                <a:latin typeface="Georgia" pitchFamily="18" charset="0"/>
              </a:rPr>
              <a:t>Безносиков</a:t>
            </a:r>
            <a:endParaRPr lang="ru-RU" sz="2800" i="1" dirty="0" smtClean="0">
              <a:latin typeface="Georgia" pitchFamily="18" charset="0"/>
            </a:endParaRPr>
          </a:p>
          <a:p>
            <a:pPr algn="ctr"/>
            <a:r>
              <a:rPr lang="ru-RU" sz="2800" i="1" dirty="0" smtClean="0">
                <a:latin typeface="Georgia" pitchFamily="18" charset="0"/>
              </a:rPr>
              <a:t>Владимир Иванович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14282" y="1428736"/>
            <a:ext cx="849694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Кому принадлежат эти слова: «</a:t>
            </a:r>
            <a:r>
              <a:rPr lang="ru-RU" sz="2800" dirty="0" err="1" smtClean="0">
                <a:latin typeface="Georgia" pitchFamily="18" charset="0"/>
              </a:rPr>
              <a:t>Ыб</a:t>
            </a:r>
            <a:r>
              <a:rPr lang="ru-RU" sz="2800" dirty="0" smtClean="0">
                <a:latin typeface="Georgia" pitchFamily="18" charset="0"/>
              </a:rPr>
              <a:t> - место, где я родился и вырос. Как серый пояс растянулось село, ожило на горках, - красуются починки-деревеньки: </a:t>
            </a:r>
            <a:r>
              <a:rPr lang="ru-RU" sz="2800" dirty="0" err="1" smtClean="0">
                <a:latin typeface="Georgia" pitchFamily="18" charset="0"/>
              </a:rPr>
              <a:t>Чалин</a:t>
            </a:r>
            <a:r>
              <a:rPr lang="ru-RU" sz="2800" dirty="0" smtClean="0">
                <a:latin typeface="Georgia" pitchFamily="18" charset="0"/>
              </a:rPr>
              <a:t>, </a:t>
            </a:r>
            <a:r>
              <a:rPr lang="ru-RU" sz="2800" dirty="0" err="1" smtClean="0">
                <a:latin typeface="Georgia" pitchFamily="18" charset="0"/>
              </a:rPr>
              <a:t>Вадкерос</a:t>
            </a:r>
            <a:r>
              <a:rPr lang="ru-RU" sz="2800" dirty="0" smtClean="0">
                <a:latin typeface="Georgia" pitchFamily="18" charset="0"/>
              </a:rPr>
              <a:t>, </a:t>
            </a:r>
            <a:r>
              <a:rPr lang="ru-RU" sz="2800" dirty="0" err="1" smtClean="0">
                <a:latin typeface="Georgia" pitchFamily="18" charset="0"/>
              </a:rPr>
              <a:t>Мöдарыб</a:t>
            </a:r>
            <a:r>
              <a:rPr lang="ru-RU" sz="2800" dirty="0" smtClean="0">
                <a:latin typeface="Georgia" pitchFamily="18" charset="0"/>
              </a:rPr>
              <a:t>, </a:t>
            </a:r>
            <a:r>
              <a:rPr lang="ru-RU" sz="2800" dirty="0" err="1" smtClean="0">
                <a:latin typeface="Georgia" pitchFamily="18" charset="0"/>
              </a:rPr>
              <a:t>Чулиб</a:t>
            </a:r>
            <a:r>
              <a:rPr lang="ru-RU" sz="2800" dirty="0" smtClean="0">
                <a:latin typeface="Georgia" pitchFamily="18" charset="0"/>
              </a:rPr>
              <a:t>, </a:t>
            </a:r>
            <a:r>
              <a:rPr lang="ru-RU" sz="2800" dirty="0" err="1" smtClean="0">
                <a:latin typeface="Georgia" pitchFamily="18" charset="0"/>
              </a:rPr>
              <a:t>Вичкодор</a:t>
            </a:r>
            <a:r>
              <a:rPr lang="ru-RU" sz="2800" dirty="0" smtClean="0">
                <a:latin typeface="Georgia" pitchFamily="18" charset="0"/>
              </a:rPr>
              <a:t>, </a:t>
            </a:r>
            <a:r>
              <a:rPr lang="ru-RU" sz="2800" dirty="0" err="1" smtClean="0">
                <a:latin typeface="Georgia" pitchFamily="18" charset="0"/>
              </a:rPr>
              <a:t>Шорйыв</a:t>
            </a:r>
            <a:r>
              <a:rPr lang="ru-RU" sz="2800" dirty="0" smtClean="0">
                <a:latin typeface="Georgia" pitchFamily="18" charset="0"/>
              </a:rPr>
              <a:t>, Худой, </a:t>
            </a:r>
            <a:r>
              <a:rPr lang="ru-RU" sz="2800" dirty="0" err="1" smtClean="0">
                <a:latin typeface="Georgia" pitchFamily="18" charset="0"/>
              </a:rPr>
              <a:t>Каргорт</a:t>
            </a:r>
            <a:r>
              <a:rPr lang="ru-RU" sz="2800" dirty="0" smtClean="0">
                <a:latin typeface="Georgia" pitchFamily="18" charset="0"/>
              </a:rPr>
              <a:t>, Ёль, </a:t>
            </a:r>
            <a:r>
              <a:rPr lang="ru-RU" sz="2800" dirty="0" err="1" smtClean="0">
                <a:latin typeface="Georgia" pitchFamily="18" charset="0"/>
              </a:rPr>
              <a:t>Кырув</a:t>
            </a:r>
            <a:r>
              <a:rPr lang="ru-RU" sz="2800" dirty="0" smtClean="0">
                <a:latin typeface="Georgia" pitchFamily="18" charset="0"/>
              </a:rPr>
              <a:t>, </a:t>
            </a:r>
            <a:r>
              <a:rPr lang="ru-RU" sz="2800" dirty="0" err="1" smtClean="0">
                <a:latin typeface="Georgia" pitchFamily="18" charset="0"/>
              </a:rPr>
              <a:t>Гыбад</a:t>
            </a:r>
            <a:r>
              <a:rPr lang="ru-RU" sz="2800" dirty="0" smtClean="0">
                <a:latin typeface="Georgia" pitchFamily="18" charset="0"/>
              </a:rPr>
              <a:t>, Захарово, </a:t>
            </a:r>
            <a:r>
              <a:rPr lang="ru-RU" sz="2800" dirty="0" err="1" smtClean="0">
                <a:latin typeface="Georgia" pitchFamily="18" charset="0"/>
              </a:rPr>
              <a:t>Волокул</a:t>
            </a:r>
            <a:r>
              <a:rPr lang="ru-RU" sz="2800" dirty="0" smtClean="0">
                <a:latin typeface="Georgia" pitchFamily="18" charset="0"/>
              </a:rPr>
              <a:t>»…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pic>
        <p:nvPicPr>
          <p:cNvPr id="4098" name="Picture 2" descr="C:\Documents and Settings\Библиотека\Рабочий стол\4faf9797e0af5a20edb8cb93b98300a3.jpg"/>
          <p:cNvPicPr>
            <a:picLocks noChangeAspect="1" noChangeArrowheads="1"/>
          </p:cNvPicPr>
          <p:nvPr/>
        </p:nvPicPr>
        <p:blipFill>
          <a:blip r:embed="rId6"/>
          <a:srcRect l="5778" t="3539" r="4009" b="6194"/>
          <a:stretch>
            <a:fillRect/>
          </a:stretch>
        </p:blipFill>
        <p:spPr bwMode="auto">
          <a:xfrm>
            <a:off x="5643570" y="3929066"/>
            <a:ext cx="1852935" cy="25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Писатели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Сыктывдина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428596" y="4572008"/>
            <a:ext cx="3462654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Доронин</a:t>
            </a:r>
          </a:p>
          <a:p>
            <a:pPr algn="ctr"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Павел Григорьевич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Уроженец </a:t>
            </a:r>
            <a:r>
              <a:rPr lang="ru-RU" sz="2800" dirty="0" err="1" smtClean="0">
                <a:latin typeface="Georgia" pitchFamily="18" charset="0"/>
              </a:rPr>
              <a:t>с.Прокопьевка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Сыктывдинского</a:t>
            </a:r>
            <a:r>
              <a:rPr lang="ru-RU" sz="2800" dirty="0" smtClean="0">
                <a:latin typeface="Georgia" pitchFamily="18" charset="0"/>
              </a:rPr>
              <a:t> района, автор </a:t>
            </a:r>
            <a:r>
              <a:rPr lang="ru-RU" sz="2800" dirty="0" smtClean="0">
                <a:latin typeface="Georgia" pitchFamily="18" charset="0"/>
              </a:rPr>
              <a:t>романа «Парма </a:t>
            </a:r>
            <a:r>
              <a:rPr lang="ru-RU" sz="2800" dirty="0" err="1" smtClean="0">
                <a:latin typeface="Georgia" pitchFamily="18" charset="0"/>
              </a:rPr>
              <a:t>сь</a:t>
            </a:r>
            <a:r>
              <a:rPr lang="en-US" sz="2800" dirty="0" smtClean="0">
                <a:latin typeface="Georgia" pitchFamily="18" charset="0"/>
              </a:rPr>
              <a:t>ö</a:t>
            </a:r>
            <a:r>
              <a:rPr lang="ru-RU" sz="2800" dirty="0" smtClean="0">
                <a:latin typeface="Georgia" pitchFamily="18" charset="0"/>
              </a:rPr>
              <a:t>л</a:t>
            </a:r>
            <a:r>
              <a:rPr lang="en-US" sz="2800" dirty="0" smtClean="0">
                <a:latin typeface="Georgia" pitchFamily="18" charset="0"/>
              </a:rPr>
              <a:t>ö</a:t>
            </a:r>
            <a:r>
              <a:rPr lang="ru-RU" sz="2800" dirty="0" err="1" smtClean="0">
                <a:latin typeface="Georgia" pitchFamily="18" charset="0"/>
              </a:rPr>
              <a:t>мын</a:t>
            </a:r>
            <a:r>
              <a:rPr lang="ru-RU" sz="2800" dirty="0" smtClean="0">
                <a:latin typeface="Georgia" pitchFamily="18" charset="0"/>
              </a:rPr>
              <a:t>»  («В сердце </a:t>
            </a:r>
            <a:r>
              <a:rPr lang="ru-RU" sz="2800" dirty="0" err="1" smtClean="0">
                <a:latin typeface="Georgia" pitchFamily="18" charset="0"/>
              </a:rPr>
              <a:t>пармы</a:t>
            </a:r>
            <a:r>
              <a:rPr lang="ru-RU" sz="2800" dirty="0" smtClean="0">
                <a:latin typeface="Georgia" pitchFamily="18" charset="0"/>
              </a:rPr>
              <a:t>»), заложивший основу эпического жанра в коми литературе</a:t>
            </a:r>
            <a:r>
              <a:rPr lang="ru-RU" sz="2800" dirty="0" smtClean="0">
                <a:latin typeface="Georgia" pitchFamily="18" charset="0"/>
              </a:rPr>
              <a:t>. </a:t>
            </a:r>
            <a:r>
              <a:rPr lang="ru-RU" sz="2800" dirty="0" smtClean="0">
                <a:latin typeface="Georgia" pitchFamily="18" charset="0"/>
              </a:rPr>
              <a:t>За сохранение уникальных летописей его называют «Колумбом коми </a:t>
            </a:r>
            <a:r>
              <a:rPr lang="ru-RU" sz="2800" dirty="0" smtClean="0">
                <a:latin typeface="Georgia" pitchFamily="18" charset="0"/>
              </a:rPr>
              <a:t>летописания</a:t>
            </a:r>
            <a:r>
              <a:rPr lang="ru-RU" sz="2800" dirty="0" smtClean="0">
                <a:latin typeface="Georgia" pitchFamily="18" charset="0"/>
              </a:rPr>
              <a:t>». </a:t>
            </a: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786182" y="4214818"/>
            <a:ext cx="1512168" cy="2337309"/>
          </a:xfrm>
          <a:prstGeom prst="rect">
            <a:avLst/>
          </a:prstGeom>
        </p:spPr>
      </p:pic>
      <p:pic>
        <p:nvPicPr>
          <p:cNvPr id="1026" name="Picture 2" descr="C:\Documents and Settings\Библиотека\Рабочий стол\10_02_09_doronin_pavel_grigorevich.jpg"/>
          <p:cNvPicPr>
            <a:picLocks noChangeAspect="1" noChangeArrowheads="1"/>
          </p:cNvPicPr>
          <p:nvPr/>
        </p:nvPicPr>
        <p:blipFill>
          <a:blip r:embed="rId6"/>
          <a:srcRect l="11236" r="1123" b="10000"/>
          <a:stretch>
            <a:fillRect/>
          </a:stretch>
        </p:blipFill>
        <p:spPr bwMode="auto">
          <a:xfrm>
            <a:off x="5786446" y="4000504"/>
            <a:ext cx="1805801" cy="2500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Писатели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Сыктывдина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642910" y="4643446"/>
            <a:ext cx="34290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i="1" dirty="0" err="1" smtClean="0">
                <a:latin typeface="Georgia" pitchFamily="18" charset="0"/>
              </a:rPr>
              <a:t>Дербенёва</a:t>
            </a:r>
            <a:endParaRPr lang="ru-RU" sz="2800" i="1" dirty="0" smtClean="0">
              <a:latin typeface="Georgia" pitchFamily="18" charset="0"/>
            </a:endParaRPr>
          </a:p>
          <a:p>
            <a:pPr algn="ctr"/>
            <a:r>
              <a:rPr lang="ru-RU" sz="2800" i="1" dirty="0" smtClean="0">
                <a:latin typeface="Georgia" pitchFamily="18" charset="0"/>
              </a:rPr>
              <a:t>Галина Ильинична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250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Кто автор строк: </a:t>
            </a:r>
          </a:p>
          <a:p>
            <a:pPr algn="ctr"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«</a:t>
            </a:r>
            <a:r>
              <a:rPr lang="ru-RU" sz="2800" dirty="0" err="1" smtClean="0">
                <a:latin typeface="Georgia" pitchFamily="18" charset="0"/>
              </a:rPr>
              <a:t>Сыктывдин</a:t>
            </a:r>
            <a:r>
              <a:rPr lang="ru-RU" sz="2800" dirty="0" smtClean="0">
                <a:latin typeface="Georgia" pitchFamily="18" charset="0"/>
              </a:rPr>
              <a:t> мой – земля моя чистая, </a:t>
            </a:r>
            <a:r>
              <a:rPr lang="ru-RU" sz="2800" dirty="0" err="1" smtClean="0">
                <a:latin typeface="Georgia" pitchFamily="18" charset="0"/>
              </a:rPr>
              <a:t>Сыктывдин</a:t>
            </a:r>
            <a:r>
              <a:rPr lang="ru-RU" sz="2800" dirty="0" smtClean="0">
                <a:latin typeface="Georgia" pitchFamily="18" charset="0"/>
              </a:rPr>
              <a:t> – сторона моя вечная,</a:t>
            </a:r>
          </a:p>
          <a:p>
            <a:pPr algn="ctr"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Держит солнце в ладонях лучистое,</a:t>
            </a:r>
          </a:p>
          <a:p>
            <a:pPr algn="ctr"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Мир в сердцах и любовь бесконечную»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pic>
        <p:nvPicPr>
          <p:cNvPr id="2050" name="Picture 2" descr="C:\Documents and Settings\Библиотека\Рабочий стол\gala1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4286256"/>
            <a:ext cx="1571637" cy="22145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Писатели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Сыктывдина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57158" y="4572008"/>
            <a:ext cx="40005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latin typeface="Georgia" pitchFamily="18" charset="0"/>
              </a:rPr>
              <a:t>Тимин</a:t>
            </a:r>
          </a:p>
          <a:p>
            <a:pPr algn="ctr"/>
            <a:r>
              <a:rPr lang="ru-RU" sz="2800" i="1" dirty="0" smtClean="0">
                <a:latin typeface="Georgia" pitchFamily="18" charset="0"/>
              </a:rPr>
              <a:t>Владимир Васильевич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Уроженец села </a:t>
            </a:r>
            <a:r>
              <a:rPr lang="ru-RU" sz="2400" dirty="0" err="1" smtClean="0">
                <a:latin typeface="Georgia" pitchFamily="18" charset="0"/>
              </a:rPr>
              <a:t>Пажга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Сыктывдинского</a:t>
            </a:r>
            <a:r>
              <a:rPr lang="ru-RU" sz="2400" dirty="0" smtClean="0">
                <a:latin typeface="Georgia" pitchFamily="18" charset="0"/>
              </a:rPr>
              <a:t> района, первый поэт </a:t>
            </a:r>
            <a:r>
              <a:rPr lang="ru-RU" sz="2400" dirty="0" err="1" smtClean="0">
                <a:latin typeface="Georgia" pitchFamily="18" charset="0"/>
              </a:rPr>
              <a:t>финно-угров</a:t>
            </a:r>
            <a:r>
              <a:rPr lang="ru-RU" sz="2400" dirty="0" smtClean="0">
                <a:latin typeface="Georgia" pitchFamily="18" charset="0"/>
              </a:rPr>
              <a:t>, удостоенный премии общества им. М. А. </a:t>
            </a:r>
            <a:r>
              <a:rPr lang="ru-RU" sz="2400" dirty="0" err="1" smtClean="0">
                <a:latin typeface="Georgia" pitchFamily="18" charset="0"/>
              </a:rPr>
              <a:t>Кастрена</a:t>
            </a:r>
            <a:r>
              <a:rPr lang="ru-RU" sz="2400" dirty="0" smtClean="0">
                <a:latin typeface="Georgia" pitchFamily="18" charset="0"/>
              </a:rPr>
              <a:t> (Финляндия) за поэтический сборник «</a:t>
            </a:r>
            <a:r>
              <a:rPr lang="ru-RU" sz="2400" dirty="0" err="1" smtClean="0">
                <a:latin typeface="Georgia" pitchFamily="18" charset="0"/>
              </a:rPr>
              <a:t>Мича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Ёма</a:t>
            </a:r>
            <a:r>
              <a:rPr lang="ru-RU" sz="2400" dirty="0" smtClean="0">
                <a:latin typeface="Georgia" pitchFamily="18" charset="0"/>
              </a:rPr>
              <a:t>». За историческую повесть для юношества «</a:t>
            </a:r>
            <a:r>
              <a:rPr lang="ru-RU" sz="2400" dirty="0" err="1" smtClean="0">
                <a:latin typeface="Georgia" pitchFamily="18" charset="0"/>
              </a:rPr>
              <a:t>Эжва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Перымса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зонка</a:t>
            </a:r>
            <a:r>
              <a:rPr lang="ru-RU" sz="2400" dirty="0" smtClean="0">
                <a:latin typeface="Georgia" pitchFamily="18" charset="0"/>
              </a:rPr>
              <a:t>» ему присуждена Государственная премия Республики Коми им. И. Куратова.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pic>
        <p:nvPicPr>
          <p:cNvPr id="3074" name="Picture 2" descr="C:\Documents and Settings\Библиотека\Рабочий стол\timin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4000504"/>
            <a:ext cx="1785950" cy="24288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Герои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Сыктывдина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428596" y="4286256"/>
            <a:ext cx="34290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i="1" dirty="0" err="1" smtClean="0">
                <a:latin typeface="Georgia" pitchFamily="18" charset="0"/>
              </a:rPr>
              <a:t>Каликова</a:t>
            </a:r>
            <a:endParaRPr lang="ru-RU" sz="2800" i="1" dirty="0" smtClean="0">
              <a:latin typeface="Georgia" pitchFamily="18" charset="0"/>
            </a:endParaRPr>
          </a:p>
          <a:p>
            <a:pPr algn="ctr"/>
            <a:r>
              <a:rPr lang="ru-RU" sz="2800" i="1" dirty="0" smtClean="0">
                <a:latin typeface="Georgia" pitchFamily="18" charset="0"/>
              </a:rPr>
              <a:t>Домна Фёдоровна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500174"/>
            <a:ext cx="84296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Georgia" pitchFamily="18" charset="0"/>
              </a:rPr>
              <a:t>Героиня Гражданской войны, красная разведчица, родившаяся в деревне Дав </a:t>
            </a:r>
            <a:r>
              <a:rPr lang="ru-RU" sz="2800" dirty="0" err="1" smtClean="0">
                <a:latin typeface="Georgia" pitchFamily="18" charset="0"/>
              </a:rPr>
              <a:t>Выльгортской</a:t>
            </a:r>
            <a:r>
              <a:rPr lang="ru-RU" sz="2800" dirty="0" smtClean="0">
                <a:latin typeface="Georgia" pitchFamily="18" charset="0"/>
              </a:rPr>
              <a:t> волости. Расстреляна белыми в 1919 году вблизи села Помоздино, на льду реки </a:t>
            </a:r>
            <a:r>
              <a:rPr lang="ru-RU" sz="2800" dirty="0" err="1" smtClean="0">
                <a:latin typeface="Georgia" pitchFamily="18" charset="0"/>
              </a:rPr>
              <a:t>Вычегды</a:t>
            </a:r>
            <a:r>
              <a:rPr lang="ru-RU" sz="2800" dirty="0" smtClean="0">
                <a:latin typeface="Georgia" pitchFamily="18" charset="0"/>
              </a:rPr>
              <a:t>.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8194" name="Picture 2" descr="C:\Documents and Settings\Библиотека\Рабочий стол\Domna_Kalikov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3571876"/>
            <a:ext cx="1905000" cy="2717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Герои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Сыктывдина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14282" y="3857628"/>
            <a:ext cx="38198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i="1" dirty="0" err="1" smtClean="0">
                <a:latin typeface="Georgia" pitchFamily="18" charset="0"/>
              </a:rPr>
              <a:t>Оплеснин</a:t>
            </a:r>
            <a:endParaRPr lang="ru-RU" sz="2800" i="1" dirty="0" smtClean="0">
              <a:latin typeface="Georgia" pitchFamily="18" charset="0"/>
            </a:endParaRPr>
          </a:p>
          <a:p>
            <a:pPr algn="ctr"/>
            <a:r>
              <a:rPr lang="ru-RU" sz="2800" i="1" dirty="0" smtClean="0">
                <a:latin typeface="Georgia" pitchFamily="18" charset="0"/>
              </a:rPr>
              <a:t>Николай Васильевич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Участник ВОВ, Герой Советского Союза, родился в селе </a:t>
            </a:r>
            <a:r>
              <a:rPr lang="ru-RU" sz="2800" dirty="0" err="1" smtClean="0">
                <a:latin typeface="Georgia" pitchFamily="18" charset="0"/>
              </a:rPr>
              <a:t>Выльгорт</a:t>
            </a:r>
            <a:r>
              <a:rPr lang="ru-RU" sz="2800" dirty="0" smtClean="0">
                <a:latin typeface="Georgia" pitchFamily="18" charset="0"/>
              </a:rPr>
              <a:t>, погиб в марте 1943 года в боях под Ленинградом, похоронен в г. Чудово.  Его именем названа </a:t>
            </a:r>
            <a:r>
              <a:rPr lang="ru-RU" sz="2800" dirty="0" err="1" smtClean="0">
                <a:latin typeface="Georgia" pitchFamily="18" charset="0"/>
              </a:rPr>
              <a:t>Выльгортская</a:t>
            </a:r>
            <a:r>
              <a:rPr lang="ru-RU" sz="2800" dirty="0" smtClean="0">
                <a:latin typeface="Georgia" pitchFamily="18" charset="0"/>
              </a:rPr>
              <a:t> средняя школа.</a:t>
            </a:r>
          </a:p>
        </p:txBody>
      </p:sp>
      <p:pic>
        <p:nvPicPr>
          <p:cNvPr id="7170" name="Picture 2" descr="C:\Documents and Settings\Библиотека\Рабочий стол\oplesni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3643314"/>
            <a:ext cx="2061810" cy="27146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AutoShape 4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997969" y="1700734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sp>
        <p:nvSpPr>
          <p:cNvPr id="3121" name="AutoShape 4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933007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22" name="AutoShape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869632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23" name="AutoShape 5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806257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40</a:t>
            </a:r>
          </a:p>
        </p:txBody>
      </p:sp>
      <p:sp>
        <p:nvSpPr>
          <p:cNvPr id="3124" name="AutoShape 5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741294" y="1700734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25" name="AutoShape 5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97969" y="256483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26" name="AutoShape 5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3007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27" name="AutoShape 5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869632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28" name="AutoShape 5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806257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29" name="AutoShape 5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741294" y="256483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30" name="AutoShape 5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997969" y="342892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31" name="AutoShape 5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3007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32" name="AutoShape 60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869632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33" name="AutoShape 6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806257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34" name="AutoShape 6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41294" y="342892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35" name="AutoShape 63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3997969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sp>
        <p:nvSpPr>
          <p:cNvPr id="3136" name="AutoShape 64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933007" y="429302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37" name="AutoShape 65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869632" y="429302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38" name="AutoShape 66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877694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39" name="AutoShape 67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7741294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50</a:t>
            </a:r>
          </a:p>
        </p:txBody>
      </p:sp>
      <p:sp>
        <p:nvSpPr>
          <p:cNvPr id="3140" name="AutoShape 68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3997969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42" name="AutoShape 70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4933007" y="5157118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43" name="AutoShape 7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5941069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44" name="AutoShape 72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6877694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45" name="AutoShape 73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7741294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468312" y="1700734"/>
            <a:ext cx="2879551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latin typeface="Georgia" pitchFamily="18" charset="0"/>
              </a:rPr>
              <a:t>История</a:t>
            </a:r>
            <a:endParaRPr lang="ru-RU" sz="2400" b="1" cap="all" dirty="0">
              <a:latin typeface="Georgia" pitchFamily="18" charset="0"/>
            </a:endParaRPr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468312" y="5157118"/>
            <a:ext cx="2879551" cy="792162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smtClean="0">
                <a:latin typeface="Georgia" pitchFamily="18" charset="0"/>
              </a:rPr>
              <a:t>ПОСЕЛЕНИЯ</a:t>
            </a:r>
            <a:endParaRPr lang="ru-RU" sz="2400" b="1" cap="all" dirty="0">
              <a:latin typeface="Georgia" pitchFamily="18" charset="0"/>
            </a:endParaRP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468312" y="4293022"/>
            <a:ext cx="2879551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latin typeface="Georgia" pitchFamily="18" charset="0"/>
              </a:rPr>
              <a:t>ГЕРОИ</a:t>
            </a:r>
            <a:endParaRPr lang="ru-RU" sz="2400" b="1" cap="all" dirty="0">
              <a:latin typeface="Georgia" pitchFamily="18" charset="0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468312" y="2564830"/>
            <a:ext cx="2879551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rgbClr val="FAFBF7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latin typeface="Georgia" pitchFamily="18" charset="0"/>
              </a:rPr>
              <a:t>УЧЁНЫЕ</a:t>
            </a:r>
            <a:endParaRPr lang="ru-RU" sz="2400" b="1" cap="all" dirty="0">
              <a:latin typeface="Georgia" pitchFamily="18" charset="0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468312" y="3428926"/>
            <a:ext cx="2879551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latin typeface="Georgia" pitchFamily="18" charset="0"/>
              </a:rPr>
              <a:t>ПИСАТЕЛИ</a:t>
            </a:r>
            <a:endParaRPr lang="ru-RU" sz="2400" b="1" cap="all" dirty="0">
              <a:latin typeface="Georgia" pitchFamily="18" charset="0"/>
            </a:endParaRPr>
          </a:p>
        </p:txBody>
      </p:sp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9" cstate="screen"/>
          <a:srcRect/>
          <a:stretch>
            <a:fillRect/>
          </a:stretch>
        </p:blipFill>
        <p:spPr>
          <a:xfrm>
            <a:off x="7308304" y="6237312"/>
            <a:ext cx="1152128" cy="300800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1357290" y="500042"/>
            <a:ext cx="7572428" cy="52322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ПУТЕШЕСТВИЕ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ПО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СЫКТЫВДИНУ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Герои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Сыктывдина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57158" y="4143380"/>
            <a:ext cx="35719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latin typeface="Georgia" pitchFamily="18" charset="0"/>
              </a:rPr>
              <a:t>Гущин</a:t>
            </a:r>
          </a:p>
          <a:p>
            <a:pPr algn="ctr"/>
            <a:r>
              <a:rPr lang="ru-RU" sz="2800" i="1" dirty="0" smtClean="0">
                <a:latin typeface="Georgia" pitchFamily="18" charset="0"/>
              </a:rPr>
              <a:t>Николай Фёдорович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Учитель истории </a:t>
            </a:r>
            <a:r>
              <a:rPr lang="ru-RU" sz="2800" dirty="0" err="1" smtClean="0">
                <a:latin typeface="Georgia" pitchFamily="18" charset="0"/>
              </a:rPr>
              <a:t>Выльгортской</a:t>
            </a:r>
            <a:r>
              <a:rPr lang="ru-RU" sz="2800" dirty="0" smtClean="0">
                <a:latin typeface="Georgia" pitchFamily="18" charset="0"/>
              </a:rPr>
              <a:t> средней школы. Участник ВОВ, Герой Советского Союза. Его рота первой форсировала Южный Буг. Погиб в 1944 году в бою под Яссами.</a:t>
            </a:r>
          </a:p>
        </p:txBody>
      </p:sp>
      <p:pic>
        <p:nvPicPr>
          <p:cNvPr id="6147" name="Picture 3" descr="C:\Documents and Settings\Библиотека\Рабочий стол\gss0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3429000"/>
            <a:ext cx="2000264" cy="28121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Герои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Сыктывдина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42844" y="4929198"/>
            <a:ext cx="42862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latin typeface="Georgia" pitchFamily="18" charset="0"/>
              </a:rPr>
              <a:t>Сивков (Дубровский)</a:t>
            </a:r>
          </a:p>
          <a:p>
            <a:pPr algn="ctr"/>
            <a:r>
              <a:rPr lang="ru-RU" sz="2800" i="1" dirty="0" smtClean="0">
                <a:latin typeface="Georgia" pitchFamily="18" charset="0"/>
              </a:rPr>
              <a:t>Дмитрий Георгиевич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14282" y="1500174"/>
            <a:ext cx="849694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Georgia" pitchFamily="18" charset="0"/>
              </a:rPr>
              <a:t>Уроженец  деревни </a:t>
            </a:r>
            <a:r>
              <a:rPr lang="ru-RU" sz="2400" dirty="0" err="1" smtClean="0">
                <a:latin typeface="Georgia" pitchFamily="18" charset="0"/>
              </a:rPr>
              <a:t>Градддор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Шошкинской</a:t>
            </a:r>
            <a:r>
              <a:rPr lang="ru-RU" sz="2400" dirty="0" smtClean="0">
                <a:latin typeface="Georgia" pitchFamily="18" charset="0"/>
              </a:rPr>
              <a:t> волости </a:t>
            </a:r>
            <a:r>
              <a:rPr lang="ru-RU" sz="2400" dirty="0" err="1" smtClean="0">
                <a:latin typeface="Georgia" pitchFamily="18" charset="0"/>
              </a:rPr>
              <a:t>Усть-Сысольского</a:t>
            </a:r>
            <a:r>
              <a:rPr lang="ru-RU" sz="2400" dirty="0" smtClean="0">
                <a:latin typeface="Georgia" pitchFamily="18" charset="0"/>
              </a:rPr>
              <a:t> уезда, прошедший славный боевой путь от рядового красноармейца до генерала, члена Военного Совета армии. Награжден четырьмя орденами Ленина, четырьмя орденами Боевого Красного Знамени, орденом Суворова II степени, орденом Богдана Хмельницкого I степени, многими медалями, а также знаками воинского отличия Польши и ГДР.</a:t>
            </a:r>
          </a:p>
        </p:txBody>
      </p:sp>
      <p:pic>
        <p:nvPicPr>
          <p:cNvPr id="9218" name="Picture 2" descr="C:\Documents and Settings\Библиотека\Рабочий стол\05_85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4286256"/>
            <a:ext cx="1428760" cy="222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Герои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Сыктывдина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85720" y="4214818"/>
            <a:ext cx="31432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latin typeface="Georgia" pitchFamily="18" charset="0"/>
              </a:rPr>
              <a:t>Сидоров</a:t>
            </a:r>
          </a:p>
          <a:p>
            <a:pPr algn="ctr"/>
            <a:r>
              <a:rPr lang="ru-RU" sz="2800" i="1" dirty="0" smtClean="0">
                <a:latin typeface="Georgia" pitchFamily="18" charset="0"/>
              </a:rPr>
              <a:t>Иван Фёдорович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Уроженец деревни </a:t>
            </a:r>
            <a:r>
              <a:rPr lang="ru-RU" sz="2800" dirty="0" err="1" smtClean="0">
                <a:latin typeface="Georgia" pitchFamily="18" charset="0"/>
              </a:rPr>
              <a:t>Тупицыно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Палевицкого</a:t>
            </a:r>
            <a:r>
              <a:rPr lang="ru-RU" sz="2800" dirty="0" smtClean="0">
                <a:latin typeface="Georgia" pitchFamily="18" charset="0"/>
              </a:rPr>
              <a:t> сельсовета, первый в </a:t>
            </a:r>
            <a:r>
              <a:rPr lang="ru-RU" sz="2800" dirty="0" err="1" smtClean="0">
                <a:latin typeface="Georgia" pitchFamily="18" charset="0"/>
              </a:rPr>
              <a:t>Сыктывдинском</a:t>
            </a:r>
            <a:r>
              <a:rPr lang="ru-RU" sz="2800" dirty="0" smtClean="0">
                <a:latin typeface="Georgia" pitchFamily="18" charset="0"/>
              </a:rPr>
              <a:t> районе Герой Социалистического Труда. Работал в лесном хозяйстве Коми АССР.</a:t>
            </a:r>
          </a:p>
        </p:txBody>
      </p:sp>
      <p:pic>
        <p:nvPicPr>
          <p:cNvPr id="10242" name="Picture 2" descr="C:\Documents and Settings\Библиотека\Рабочий стол\gst0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3714752"/>
            <a:ext cx="1762125" cy="253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Поселения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Сыктывдина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00034" y="4071942"/>
            <a:ext cx="33575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Село </a:t>
            </a:r>
            <a:r>
              <a:rPr lang="ru-RU" sz="2800" i="1" dirty="0" err="1" smtClean="0">
                <a:latin typeface="Georgia" pitchFamily="18" charset="0"/>
              </a:rPr>
              <a:t>Выльгорт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 центре какого села </a:t>
            </a:r>
            <a:r>
              <a:rPr lang="ru-RU" sz="2800" dirty="0" err="1" smtClean="0">
                <a:latin typeface="Georgia" pitchFamily="18" charset="0"/>
              </a:rPr>
              <a:t>Сыктывдинского</a:t>
            </a:r>
            <a:r>
              <a:rPr lang="ru-RU" sz="2800" dirty="0" smtClean="0">
                <a:latin typeface="Georgia" pitchFamily="18" charset="0"/>
              </a:rPr>
              <a:t> района на Юбилейной площади стало традицией проводить фестивали исполнителей народной песни «Завалинка»?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Поселения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Сыктывдина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-214346" y="3929066"/>
            <a:ext cx="37147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Часово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Название это село получило по названию курьи «</a:t>
            </a:r>
            <a:r>
              <a:rPr lang="ru-RU" sz="2800" dirty="0" err="1" smtClean="0">
                <a:latin typeface="Georgia" pitchFamily="18" charset="0"/>
              </a:rPr>
              <a:t>Чесовая</a:t>
            </a:r>
            <a:r>
              <a:rPr lang="ru-RU" sz="2800" dirty="0" smtClean="0">
                <a:latin typeface="Georgia" pitchFamily="18" charset="0"/>
              </a:rPr>
              <a:t> курья», возле которой оно находится. Как сейчас называется это сельское поселение?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Поселения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Сыктывдина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928662" y="3857628"/>
            <a:ext cx="26432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Нювчим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Коми писатель М.Лебедев называл этот посёлок «маленьким русским островком среди безбрежного коми моря».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Поселения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Сыктывдина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57158" y="3643314"/>
            <a:ext cx="3571900" cy="275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Шошка. </a:t>
            </a:r>
          </a:p>
          <a:p>
            <a:pPr algn="ctr"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Название села связывают с именем </a:t>
            </a:r>
            <a:r>
              <a:rPr lang="ru-RU" sz="2400" i="1" dirty="0" err="1" smtClean="0">
                <a:latin typeface="Georgia" pitchFamily="18" charset="0"/>
              </a:rPr>
              <a:t>Шешка</a:t>
            </a:r>
            <a:r>
              <a:rPr lang="ru-RU" sz="2400" i="1" dirty="0" smtClean="0">
                <a:latin typeface="Georgia" pitchFamily="18" charset="0"/>
              </a:rPr>
              <a:t>, от которого позднее образовались фамилии </a:t>
            </a:r>
            <a:r>
              <a:rPr lang="ru-RU" sz="2400" i="1" dirty="0" err="1" smtClean="0">
                <a:latin typeface="Georgia" pitchFamily="18" charset="0"/>
              </a:rPr>
              <a:t>Шешкин</a:t>
            </a:r>
            <a:r>
              <a:rPr lang="ru-RU" sz="2400" i="1" dirty="0" smtClean="0">
                <a:latin typeface="Georgia" pitchFamily="18" charset="0"/>
              </a:rPr>
              <a:t>, </a:t>
            </a:r>
            <a:r>
              <a:rPr lang="ru-RU" sz="2400" i="1" dirty="0" err="1" smtClean="0">
                <a:latin typeface="Georgia" pitchFamily="18" charset="0"/>
              </a:rPr>
              <a:t>Шешков</a:t>
            </a:r>
            <a:r>
              <a:rPr lang="ru-RU" sz="2400" i="1" dirty="0" smtClean="0">
                <a:latin typeface="Georgia" pitchFamily="18" charset="0"/>
              </a:rPr>
              <a:t>, </a:t>
            </a:r>
            <a:r>
              <a:rPr lang="ru-RU" sz="2400" i="1" dirty="0" err="1" smtClean="0">
                <a:latin typeface="Georgia" pitchFamily="18" charset="0"/>
              </a:rPr>
              <a:t>Шешуков</a:t>
            </a:r>
            <a:r>
              <a:rPr lang="ru-RU" sz="2400" i="1" dirty="0" smtClean="0">
                <a:latin typeface="Georgia" pitchFamily="18" charset="0"/>
              </a:rPr>
              <a:t>.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Название этого села одно из самых загадочных на территории Республики Коми. Считается, что оно связано с ханты-мансийским личным именем. Назовите это село.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Поселения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Сыктывдина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714348" y="4214818"/>
            <a:ext cx="20717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Зеленец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285720" y="1643050"/>
            <a:ext cx="857256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Название этого села обозначает «островок, где нет ни пашни, ни косовицы». При наименовании, вероятно, имелся в виду остров, находившийся ниже села. Как называется село?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3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431800" cy="358775"/>
          </a:xfrm>
          <a:prstGeom prst="actionButtonBeginning">
            <a:avLst/>
          </a:prstGeom>
          <a:gradFill rotWithShape="1">
            <a:gsLst>
              <a:gs pos="0">
                <a:schemeClr val="bg1"/>
              </a:gs>
              <a:gs pos="100000">
                <a:srgbClr val="FFE7EC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E7EC">
                <a:gamma/>
                <a:shade val="60000"/>
                <a:invGamma/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1520" y="1484784"/>
            <a:ext cx="8640960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http://www.hereisfree.com/content1//pic/zip/201122421113324977801.jpg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идея кнопки «домик»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http://gatet.files.wordpress.com/2010/06/me.jpg     знак вопроса с человечком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http://www.design-web.com.ua/wp-content/uploads/2012/11/owl.jpg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мудрая сова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428868"/>
            <a:ext cx="67866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ru.wikipedia.org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Сидоров, Алексей Семёнович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2714620"/>
            <a:ext cx="37070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http://www.komi.com/republic/sidorov.asp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300037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http://www.liveinternet.ru/users/oprichnik46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3286124"/>
            <a:ext cx="5429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http://forum.vgd.ru/post/710/34874/p1245820.htm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3571876"/>
            <a:ext cx="28568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http://7x7-journal.ru/item/25427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3857628"/>
            <a:ext cx="38030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http://foto11.com/komi/writer/pdoronin.php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5720" y="4143380"/>
            <a:ext cx="4056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http://www.unkomi.ru/content/104/Timin.pdf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4429132"/>
            <a:ext cx="77330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Таскаев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М.В., Жеребцов, И.Л. Сказание о земле 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Сыктывдинской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(Научно-популярные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очерки истории 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Сыктывдинского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 РК). – 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Выльгорт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2006. – 460 с.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20" y="4929198"/>
            <a:ext cx="6484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Туркин, А.И. Топонимический словарь Коми АССР. – Сыктывкар: Коми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книжное издательство, 1986. – 144 с.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00166" y="500042"/>
            <a:ext cx="6737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Интернет-ресурсы и литература:</a:t>
            </a:r>
            <a:endParaRPr lang="ru-RU" sz="28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542926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http://www.finnougoria.ru/index.php/?PAGEN_1=78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5715016"/>
            <a:ext cx="28809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http://kp.rkomi.ru/txt/gss09.html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5720" y="6000768"/>
            <a:ext cx="36945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http://www.tomovl.ru/komi/oplesnin.htm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3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431800" cy="358775"/>
          </a:xfrm>
          <a:prstGeom prst="actionButtonBeginning">
            <a:avLst/>
          </a:prstGeom>
          <a:gradFill rotWithShape="1">
            <a:gsLst>
              <a:gs pos="0">
                <a:schemeClr val="bg1"/>
              </a:gs>
              <a:gs pos="100000">
                <a:srgbClr val="FFE7EC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E7EC">
                <a:gamma/>
                <a:shade val="60000"/>
                <a:invGamma/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4282" y="5572140"/>
            <a:ext cx="8640960" cy="88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Автор шаблона: </a:t>
            </a:r>
            <a:r>
              <a:rPr kumimoji="0" lang="ru-RU" sz="12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Ранько</a:t>
            </a:r>
            <a:r>
              <a:rPr kumimoji="0" lang="ru-RU" sz="1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Елена Алексеевна,</a:t>
            </a:r>
            <a:r>
              <a:rPr kumimoji="0" lang="ru-RU" sz="12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учитель начальных классов  МАОУ лицей №21</a:t>
            </a:r>
            <a:r>
              <a:rPr kumimoji="0" lang="ru-RU" sz="12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г. Иваново,</a:t>
            </a:r>
            <a:r>
              <a:rPr kumimoji="0" lang="ru-RU" sz="12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1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айт:</a:t>
            </a:r>
            <a:r>
              <a:rPr kumimoji="0" lang="ru-RU" sz="12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http://elenaranko.ucoz.ru/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200" i="1" dirty="0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285992"/>
            <a:ext cx="85228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Составитель игры: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Колегова</a:t>
            </a:r>
            <a:r>
              <a:rPr lang="ru-RU" sz="2400" b="1" dirty="0" smtClean="0">
                <a:solidFill>
                  <a:srgbClr val="C00000"/>
                </a:solidFill>
              </a:rPr>
              <a:t> Марина Геннадьевна,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заведующий библиотекой-филиалом имени </a:t>
            </a:r>
            <a:r>
              <a:rPr lang="ru-RU" sz="2400" b="1" dirty="0" err="1" smtClean="0">
                <a:solidFill>
                  <a:srgbClr val="C00000"/>
                </a:solidFill>
              </a:rPr>
              <a:t>В.И.Безносикова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МБУК «</a:t>
            </a:r>
            <a:r>
              <a:rPr lang="ru-RU" sz="2400" b="1" dirty="0" err="1" smtClean="0">
                <a:solidFill>
                  <a:srgbClr val="C00000"/>
                </a:solidFill>
              </a:rPr>
              <a:t>Сыктывдинская</a:t>
            </a:r>
            <a:r>
              <a:rPr lang="ru-RU" sz="2400" b="1" dirty="0" smtClean="0">
                <a:solidFill>
                  <a:srgbClr val="C00000"/>
                </a:solidFill>
              </a:rPr>
              <a:t> ЦБС»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Официальная дата рождения района 15 июля 1929 года.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Когда образован </a:t>
            </a:r>
            <a:r>
              <a:rPr lang="ru-RU" sz="2800" dirty="0" err="1" smtClean="0">
                <a:latin typeface="Georgia" pitchFamily="18" charset="0"/>
              </a:rPr>
              <a:t>Сыктывдинский</a:t>
            </a:r>
            <a:r>
              <a:rPr lang="ru-RU" sz="2800" dirty="0" smtClean="0">
                <a:latin typeface="Georgia" pitchFamily="18" charset="0"/>
              </a:rPr>
              <a:t> район?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История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Сыктывдина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Село </a:t>
            </a:r>
            <a:r>
              <a:rPr lang="ru-RU" sz="2800" i="1" dirty="0" err="1" smtClean="0">
                <a:latin typeface="Georgia" pitchFamily="18" charset="0"/>
              </a:rPr>
              <a:t>Выльгорт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Как называется исторический и административный центр </a:t>
            </a:r>
            <a:r>
              <a:rPr lang="ru-RU" sz="2800" dirty="0" err="1" smtClean="0">
                <a:latin typeface="Georgia" pitchFamily="18" charset="0"/>
              </a:rPr>
              <a:t>Сыктывдинского</a:t>
            </a:r>
            <a:r>
              <a:rPr lang="ru-RU" sz="2800" dirty="0" smtClean="0">
                <a:latin typeface="Georgia" pitchFamily="18" charset="0"/>
              </a:rPr>
              <a:t> района?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История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Сыктывдина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13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Сколько сельских поселений объединены в </a:t>
            </a:r>
            <a:r>
              <a:rPr lang="ru-RU" sz="2800" dirty="0" err="1" smtClean="0">
                <a:latin typeface="Georgia" pitchFamily="18" charset="0"/>
              </a:rPr>
              <a:t>Сыктывдинский</a:t>
            </a:r>
            <a:r>
              <a:rPr lang="ru-RU" sz="2800" dirty="0" smtClean="0">
                <a:latin typeface="Georgia" pitchFamily="18" charset="0"/>
              </a:rPr>
              <a:t> район?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История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Сыктывдина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143108" y="3429000"/>
            <a:ext cx="667736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В 1586 году, в </a:t>
            </a:r>
            <a:r>
              <a:rPr lang="ru-RU" sz="2800" i="1" dirty="0" err="1" smtClean="0">
                <a:latin typeface="Georgia" pitchFamily="18" charset="0"/>
              </a:rPr>
              <a:t>Сотной</a:t>
            </a:r>
            <a:r>
              <a:rPr lang="ru-RU" sz="2800" i="1" dirty="0" smtClean="0">
                <a:latin typeface="Georgia" pitchFamily="18" charset="0"/>
              </a:rPr>
              <a:t> с писцовых книг 1586 года И.Г.Огарёва и подьячего  Ф.Юрьева на </a:t>
            </a:r>
            <a:r>
              <a:rPr lang="ru-RU" sz="2800" i="1" dirty="0" err="1" smtClean="0">
                <a:latin typeface="Georgia" pitchFamily="18" charset="0"/>
              </a:rPr>
              <a:t>Сысольскую</a:t>
            </a:r>
            <a:r>
              <a:rPr lang="ru-RU" sz="2800" i="1" dirty="0" smtClean="0">
                <a:latin typeface="Georgia" pitchFamily="18" charset="0"/>
              </a:rPr>
              <a:t> волость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Когда появляются первые письменные упоминания о населённых пунктах </a:t>
            </a:r>
            <a:r>
              <a:rPr lang="ru-RU" sz="2800" dirty="0" err="1" smtClean="0">
                <a:latin typeface="Georgia" pitchFamily="18" charset="0"/>
              </a:rPr>
              <a:t>Сыктывдина</a:t>
            </a:r>
            <a:r>
              <a:rPr lang="ru-RU" sz="2800" dirty="0" smtClean="0">
                <a:latin typeface="Georgia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История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Сыктывдина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0034" y="3429000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Музыка Я.Перепелицы, слова В.Тимина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Как зовут авторов Гимна МО «</a:t>
            </a:r>
            <a:r>
              <a:rPr lang="ru-RU" sz="2800" dirty="0" err="1" smtClean="0">
                <a:latin typeface="Georgia" pitchFamily="18" charset="0"/>
              </a:rPr>
              <a:t>Сыктывдинский</a:t>
            </a:r>
            <a:r>
              <a:rPr lang="ru-RU" sz="2800" dirty="0" smtClean="0">
                <a:latin typeface="Georgia" pitchFamily="18" charset="0"/>
              </a:rPr>
              <a:t> район»?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История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Сыктывдина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Учёные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Сыктывдина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5500694" y="3786190"/>
            <a:ext cx="30003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latin typeface="Georgia" pitchFamily="18" charset="0"/>
              </a:rPr>
              <a:t>Жаков</a:t>
            </a:r>
          </a:p>
          <a:p>
            <a:pPr algn="ctr"/>
            <a:r>
              <a:rPr lang="ru-RU" sz="2800" i="1" dirty="0" err="1" smtClean="0">
                <a:latin typeface="Georgia" pitchFamily="18" charset="0"/>
              </a:rPr>
              <a:t>Каллистрат</a:t>
            </a: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 err="1" smtClean="0">
                <a:latin typeface="Georgia" pitchFamily="18" charset="0"/>
              </a:rPr>
              <a:t>Фалалеевич</a:t>
            </a:r>
            <a:r>
              <a:rPr lang="ru-RU" sz="2800" i="1" dirty="0" smtClean="0">
                <a:latin typeface="Georgia" pitchFamily="18" charset="0"/>
              </a:rPr>
              <a:t> 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Уроженец села </a:t>
            </a:r>
            <a:r>
              <a:rPr lang="ru-RU" sz="2800" dirty="0" err="1" smtClean="0">
                <a:latin typeface="Georgia" pitchFamily="18" charset="0"/>
              </a:rPr>
              <a:t>Выльгорт</a:t>
            </a:r>
            <a:r>
              <a:rPr lang="ru-RU" sz="2800" dirty="0" smtClean="0">
                <a:latin typeface="Georgia" pitchFamily="18" charset="0"/>
              </a:rPr>
              <a:t>  </a:t>
            </a:r>
            <a:r>
              <a:rPr lang="ru-RU" sz="2800" dirty="0" err="1" smtClean="0">
                <a:latin typeface="Georgia" pitchFamily="18" charset="0"/>
              </a:rPr>
              <a:t>Сыктывдинского</a:t>
            </a:r>
            <a:r>
              <a:rPr lang="ru-RU" sz="2800" dirty="0" smtClean="0">
                <a:latin typeface="Georgia" pitchFamily="18" charset="0"/>
              </a:rPr>
              <a:t> района, выдающийся учёный-энциклопедист, писатель, просветитель, прозванный «Зырянским Ломоносовым»?</a:t>
            </a:r>
          </a:p>
        </p:txBody>
      </p:sp>
      <p:pic>
        <p:nvPicPr>
          <p:cNvPr id="3074" name="Picture 2" descr="C:\Documents and Settings\Библиотека\Рабочий стол\zhakov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3571876"/>
            <a:ext cx="1871379" cy="28098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Учёные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Сыктывдина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786182" y="4214818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5357818" y="4500570"/>
            <a:ext cx="34962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latin typeface="Georgia" pitchFamily="18" charset="0"/>
              </a:rPr>
              <a:t>Налимов</a:t>
            </a:r>
          </a:p>
          <a:p>
            <a:pPr algn="ctr"/>
            <a:r>
              <a:rPr lang="ru-RU" sz="2800" i="1" dirty="0" smtClean="0">
                <a:latin typeface="Georgia" pitchFamily="18" charset="0"/>
              </a:rPr>
              <a:t>Василий Петрович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285720" y="1571612"/>
            <a:ext cx="864399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Georgia" pitchFamily="18" charset="0"/>
                <a:cs typeface="Times New Roman" pitchFamily="18" charset="0"/>
              </a:rPr>
              <a:t>Уроженец села </a:t>
            </a:r>
            <a:r>
              <a:rPr lang="ru-RU" sz="2800" dirty="0" err="1" smtClean="0">
                <a:latin typeface="Georgia" pitchFamily="18" charset="0"/>
                <a:cs typeface="Times New Roman" pitchFamily="18" charset="0"/>
              </a:rPr>
              <a:t>Выльгорт</a:t>
            </a:r>
            <a:r>
              <a:rPr lang="ru-RU" sz="2800" dirty="0" smtClean="0">
                <a:latin typeface="Georgia" pitchFamily="18" charset="0"/>
                <a:cs typeface="Times New Roman" pitchFamily="18" charset="0"/>
              </a:rPr>
              <a:t>, крупный российский этнограф, один из лучших знатоков языка, фольклора, традиционной культуры народа коми, «исследователь зырян», стоявший у истоков формирования коми интеллигенции.</a:t>
            </a:r>
          </a:p>
        </p:txBody>
      </p:sp>
      <p:pic>
        <p:nvPicPr>
          <p:cNvPr id="4098" name="Picture 2" descr="C:\Documents and Settings\Библиотека\Рабочий стол\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62" y="4143380"/>
            <a:ext cx="1714512" cy="23574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1002</Words>
  <Application>Microsoft Office PowerPoint</Application>
  <PresentationFormat>Экран (4:3)</PresentationFormat>
  <Paragraphs>191</Paragraphs>
  <Slides>29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Библиотека</cp:lastModifiedBy>
  <cp:revision>52</cp:revision>
  <dcterms:created xsi:type="dcterms:W3CDTF">2014-01-06T16:00:12Z</dcterms:created>
  <dcterms:modified xsi:type="dcterms:W3CDTF">2014-03-13T12:31:17Z</dcterms:modified>
</cp:coreProperties>
</file>