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  <p:sldId id="284" r:id="rId29"/>
    <p:sldId id="30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900"/>
    <a:srgbClr val="004200"/>
    <a:srgbClr val="2A65AC"/>
    <a:srgbClr val="FAFB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8.xml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8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www.design-web.com.ua/wp-content/uploads/2012/11/owl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atet.files.wordpress.com/2010/06/me.jpg" TargetMode="External"/><Relationship Id="rId5" Type="http://schemas.openxmlformats.org/officeDocument/2006/relationships/hyperlink" Target="http://www.hereisfree.com/content1/pic/zip/201122421113324977801.jpg" TargetMode="Externa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enaranko.ucoz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1" name="Рисунок 10" descr="Рисунок1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1714488"/>
            <a:ext cx="845840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 СТЕФАНОМ ПЕРМСКИМ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Библиотека\Рабочий стол\painting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2071678"/>
            <a:ext cx="1724883" cy="278608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051" name="Picture 3" descr="C:\Documents and Settings\Библиотека\Рабочий стол\stefanperm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2071678"/>
            <a:ext cx="1847126" cy="2786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ЦЕРКВИ КОМИ КРАЯ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00166" y="3286124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5720" y="5857892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err="1" smtClean="0">
                <a:latin typeface="Georgia" pitchFamily="18" charset="0"/>
              </a:rPr>
              <a:t>Свято-Стефановский</a:t>
            </a:r>
            <a:r>
              <a:rPr lang="ru-RU" sz="2000" b="1" i="1" dirty="0" smtClean="0">
                <a:latin typeface="Georgia" pitchFamily="18" charset="0"/>
              </a:rPr>
              <a:t> кафедральный </a:t>
            </a: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собор в Сыктывкаре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Этот собор является главным духовным центром православия Коми республики. Назовите его и место расположения.</a:t>
            </a:r>
          </a:p>
        </p:txBody>
      </p:sp>
      <p:pic>
        <p:nvPicPr>
          <p:cNvPr id="20484" name="Picture 4" descr="http://owa.finotdel.ru/upload/iblock/cf2/hupmtdoc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714620"/>
            <a:ext cx="3621335" cy="27146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ЦЕРКВИ КОМИ КРАЯ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14480" y="3500438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5720" y="6215082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err="1" smtClean="0">
                <a:latin typeface="Georgia" pitchFamily="18" charset="0"/>
              </a:rPr>
              <a:t>Стефановская</a:t>
            </a:r>
            <a:r>
              <a:rPr lang="ru-RU" sz="2000" b="1" i="1" dirty="0" smtClean="0">
                <a:latin typeface="Georgia" pitchFamily="18" charset="0"/>
              </a:rPr>
              <a:t> церковь в Усть-Выми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самую древнюю каменную церковь Коми края, сохранившуюся до наших дней. Где она находится?</a:t>
            </a:r>
          </a:p>
        </p:txBody>
      </p:sp>
      <p:pic>
        <p:nvPicPr>
          <p:cNvPr id="19458" name="Picture 2" descr="http://cs323116.userapi.com/v323116087/4b21/cXG5dumEU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2714620"/>
            <a:ext cx="2411032" cy="32147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ЦЕРКВИ КОМИ КРАЯ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643042" y="3143248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5720" y="6215082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Вознесенская церковь в Усть-Выми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первый каменный храм в Коми крае, не сохранившийся до наших дней.</a:t>
            </a:r>
          </a:p>
        </p:txBody>
      </p:sp>
      <p:pic>
        <p:nvPicPr>
          <p:cNvPr id="18436" name="Picture 4" descr="http://im7-tub-ru.yandex.net/i?id=952687987-25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714620"/>
            <a:ext cx="1980261" cy="30003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15008" y="5429264"/>
            <a:ext cx="2176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Посох Стефана Пермского</a:t>
            </a:r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6693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МОНАСТЫРИ КОМИ КРАЯ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85720" y="6215082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Ульяновский монастырь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Согласно церковным легендам этот монастырь был основан Стефаном Пермским в конце Х</a:t>
            </a:r>
            <a:r>
              <a:rPr lang="en-US" sz="2800" dirty="0" smtClean="0">
                <a:latin typeface="Georgia" pitchFamily="18" charset="0"/>
              </a:rPr>
              <a:t>IV</a:t>
            </a:r>
            <a:r>
              <a:rPr lang="ru-RU" sz="2800" dirty="0" smtClean="0">
                <a:latin typeface="Georgia" pitchFamily="18" charset="0"/>
              </a:rPr>
              <a:t> века. Назовите его. 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00166" y="3643314"/>
            <a:ext cx="1512168" cy="2337309"/>
          </a:xfrm>
          <a:prstGeom prst="rect">
            <a:avLst/>
          </a:prstGeom>
        </p:spPr>
      </p:pic>
      <p:pic>
        <p:nvPicPr>
          <p:cNvPr id="17412" name="Picture 4" descr="http://img-6.photosight.ru/020/4144037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9376" y="2714620"/>
            <a:ext cx="4282159" cy="32147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МОНАСТЫРИ КОМИ КРАЯ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85720" y="6143644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Матушка Серафима (</a:t>
            </a:r>
            <a:r>
              <a:rPr lang="ru-RU" sz="2000" b="1" i="1" dirty="0" err="1" smtClean="0">
                <a:latin typeface="Georgia" pitchFamily="18" charset="0"/>
              </a:rPr>
              <a:t>Волочкова</a:t>
            </a:r>
            <a:r>
              <a:rPr lang="ru-RU" sz="2000" b="1" i="1" dirty="0" smtClean="0">
                <a:latin typeface="Georgia" pitchFamily="18" charset="0"/>
              </a:rPr>
              <a:t>)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Серафимовский </a:t>
            </a:r>
            <a:r>
              <a:rPr lang="ru-RU" sz="2800" dirty="0" err="1" smtClean="0">
                <a:latin typeface="Georgia" pitchFamily="18" charset="0"/>
              </a:rPr>
              <a:t>Ыбский</a:t>
            </a:r>
            <a:r>
              <a:rPr lang="ru-RU" sz="2800" dirty="0" smtClean="0">
                <a:latin typeface="Georgia" pitchFamily="18" charset="0"/>
              </a:rPr>
              <a:t> женский монастырь был основан 10 октября 1996 года. Назовите первую настоятельницу этого монастыря.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85852" y="3429000"/>
            <a:ext cx="1512168" cy="2337309"/>
          </a:xfrm>
          <a:prstGeom prst="rect">
            <a:avLst/>
          </a:prstGeom>
        </p:spPr>
      </p:pic>
      <p:pic>
        <p:nvPicPr>
          <p:cNvPr id="16385" name="Picture 1" descr="D:\Data\История церкви от Мальцева\фото церквей\22_10_05 Ыб (женский монастырь)\15_870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143248"/>
            <a:ext cx="3524936" cy="26432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МОНАСТЫРИ КОМИ КРАЯ</a:t>
            </a: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Место под строительство этого монастыря было выбрано согласно легенде, по которой один из местных отшельников поставил огромный деревянный крест. Это первый женский монастырь на зырянской земле. Назовите его.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71670" y="3857628"/>
            <a:ext cx="1512168" cy="2337309"/>
          </a:xfrm>
          <a:prstGeom prst="rect">
            <a:avLst/>
          </a:prstGeom>
        </p:spPr>
      </p:pic>
      <p:pic>
        <p:nvPicPr>
          <p:cNvPr id="15364" name="Picture 4" descr="http://nbrkomi.ru/content/1202/%D0%BA%D1%80%D0%B5%D1%81%D1%82%D0%BE%D0%B2%D0%BE%D0%B7%D0%B4%D0%B2%D0%B8%D0%B6%D0%B5%D0%BD%D1%81%D0%BA%D0%B8%D0%B9%20%D0%9A%D1%8B%D0%BB%D1%82%D0%BE%D0%B2%D1%81%D0%BA%D0%B8%D0%B9%20%D0%B6%D0%B5%D0%BD%D1%81%D0%BA%D0%B8%D0%B9%20%D0%BC%D0%BE%D0%BD%D0%B0%D1%81%D1%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929066"/>
            <a:ext cx="3469608" cy="23574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14282" y="5929330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err="1" smtClean="0">
                <a:latin typeface="Georgia" pitchFamily="18" charset="0"/>
              </a:rPr>
              <a:t>Крестовоздвиженский</a:t>
            </a:r>
            <a:r>
              <a:rPr lang="ru-RU" sz="2000" b="1" i="1" dirty="0" smtClean="0">
                <a:latin typeface="Georgia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ru-RU" sz="2000" b="1" i="1" dirty="0" err="1" smtClean="0">
                <a:latin typeface="Georgia" pitchFamily="18" charset="0"/>
              </a:rPr>
              <a:t>Кылтовский</a:t>
            </a:r>
            <a:r>
              <a:rPr lang="ru-RU" sz="2000" b="1" i="1" dirty="0" smtClean="0">
                <a:latin typeface="Georgia" pitchFamily="18" charset="0"/>
              </a:rPr>
              <a:t> женский монастырь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МОНАСТЫРИ КОМИ КРАЯ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этом монастыре под спудом покоятся мощи святителей Герасима, Питирима и Ионы, епископов Пермских, </a:t>
            </a:r>
            <a:r>
              <a:rPr lang="ru-RU" sz="2800" dirty="0" err="1" smtClean="0">
                <a:latin typeface="Georgia" pitchFamily="18" charset="0"/>
              </a:rPr>
              <a:t>Усть-Вымских</a:t>
            </a:r>
            <a:r>
              <a:rPr lang="ru-RU" sz="2800" dirty="0" smtClean="0">
                <a:latin typeface="Georgia" pitchFamily="18" charset="0"/>
              </a:rPr>
              <a:t> чудотворцев. Назовите монастырь.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57290" y="3500438"/>
            <a:ext cx="1512168" cy="2337309"/>
          </a:xfrm>
          <a:prstGeom prst="rect">
            <a:avLst/>
          </a:prstGeom>
        </p:spPr>
      </p:pic>
      <p:pic>
        <p:nvPicPr>
          <p:cNvPr id="14338" name="Picture 2" descr="Михаило-Архангельский Усть-Вымский мужской монастыр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3571876"/>
            <a:ext cx="4162425" cy="26384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14282" y="5857892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err="1" smtClean="0">
                <a:latin typeface="Georgia" pitchFamily="18" charset="0"/>
              </a:rPr>
              <a:t>Михаило-Архангельский</a:t>
            </a:r>
            <a:r>
              <a:rPr lang="ru-RU" sz="2000" b="1" i="1" dirty="0" smtClean="0">
                <a:latin typeface="Georgia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ru-RU" sz="2000" b="1" i="1" dirty="0" err="1" smtClean="0">
                <a:latin typeface="Georgia" pitchFamily="18" charset="0"/>
              </a:rPr>
              <a:t>Усть-Вымский</a:t>
            </a:r>
            <a:r>
              <a:rPr lang="ru-RU" sz="2000" b="1" i="1" dirty="0" smtClean="0">
                <a:latin typeface="Georgia" pitchFamily="18" charset="0"/>
              </a:rPr>
              <a:t> мужской монастырь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МОНАСТЫРИ КОМИ КРАЯ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85720" y="1500174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Первым настоятелем этого монастыря был игумен Питирим, будущий епископ Сыктывкарский и Воркутинский. Здесь он своими руками построил первый деревянный храм из тюремного барака.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00166" y="3786190"/>
            <a:ext cx="1512168" cy="2337309"/>
          </a:xfrm>
          <a:prstGeom prst="rect">
            <a:avLst/>
          </a:prstGeom>
        </p:spPr>
      </p:pic>
      <p:pic>
        <p:nvPicPr>
          <p:cNvPr id="13314" name="Picture 2" descr="http://www.nbrkomi.ru/content/443/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714752"/>
            <a:ext cx="3571900" cy="23217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85720" y="5857892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Печорский </a:t>
            </a:r>
            <a:r>
              <a:rPr lang="ru-RU" sz="2000" b="1" i="1" dirty="0" smtClean="0">
                <a:latin typeface="Georgia" pitchFamily="18" charset="0"/>
              </a:rPr>
              <a:t>Богородицкий</a:t>
            </a:r>
            <a:endParaRPr lang="ru-RU" sz="2000" b="1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 </a:t>
            </a:r>
            <a:r>
              <a:rPr lang="ru-RU" sz="2000" b="1" i="1" dirty="0" err="1" smtClean="0">
                <a:latin typeface="Georgia" pitchFamily="18" charset="0"/>
              </a:rPr>
              <a:t>скоропослушнический</a:t>
            </a:r>
            <a:r>
              <a:rPr lang="ru-RU" sz="2000" b="1" i="1" dirty="0" smtClean="0">
                <a:latin typeface="Georgia" pitchFamily="18" charset="0"/>
              </a:rPr>
              <a:t> женский монастырь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ДРЕВНЕКОМИ АЗБУКА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500166" y="292893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5720" y="5857892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err="1" smtClean="0">
                <a:latin typeface="Georgia" pitchFamily="18" charset="0"/>
              </a:rPr>
              <a:t>Абур</a:t>
            </a:r>
            <a:r>
              <a:rPr lang="ru-RU" sz="2000" b="1" i="1" dirty="0" smtClean="0">
                <a:latin typeface="Georgia" pitchFamily="18" charset="0"/>
              </a:rPr>
              <a:t> или </a:t>
            </a:r>
            <a:r>
              <a:rPr lang="ru-RU" sz="2000" b="1" i="1" dirty="0" err="1" smtClean="0">
                <a:latin typeface="Georgia" pitchFamily="18" charset="0"/>
              </a:rPr>
              <a:t>анбур</a:t>
            </a:r>
            <a:endParaRPr lang="ru-RU" sz="2000" b="1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 (по первым двум буквам алфавита - ан и бур)</a:t>
            </a:r>
          </a:p>
        </p:txBody>
      </p:sp>
      <p:pic>
        <p:nvPicPr>
          <p:cNvPr id="12290" name="Picture 2" descr="Стефановская азбу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2071678"/>
            <a:ext cx="2733671" cy="3332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1571612"/>
            <a:ext cx="50834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Как называется созданная </a:t>
            </a:r>
          </a:p>
          <a:p>
            <a:r>
              <a:rPr lang="ru-RU" sz="2800" dirty="0" smtClean="0">
                <a:latin typeface="Georgia" pitchFamily="18" charset="0"/>
              </a:rPr>
              <a:t>Стефаном Пермским азбука?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ДРЕВНЕКОМИ АЗБУКА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14480" y="2857496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214414" y="5715016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Из 26 букв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Из скольких букв состояла </a:t>
            </a:r>
            <a:r>
              <a:rPr lang="ru-RU" sz="2800" dirty="0" err="1" smtClean="0">
                <a:latin typeface="Georgia" pitchFamily="18" charset="0"/>
              </a:rPr>
              <a:t>Стефановская</a:t>
            </a:r>
            <a:r>
              <a:rPr lang="ru-RU" sz="2800" dirty="0" smtClean="0">
                <a:latin typeface="Georgia" pitchFamily="18" charset="0"/>
              </a:rPr>
              <a:t> азбука?</a:t>
            </a:r>
          </a:p>
        </p:txBody>
      </p:sp>
      <p:pic>
        <p:nvPicPr>
          <p:cNvPr id="11266" name="Picture 2" descr="http://www.tomovl.ru/images/painting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285992"/>
            <a:ext cx="2476500" cy="40005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СТЕФАН </a:t>
            </a:r>
          </a:p>
          <a:p>
            <a:pPr algn="ctr"/>
            <a:r>
              <a:rPr lang="ru-RU" sz="2000" b="1" cap="all" dirty="0" smtClean="0">
                <a:latin typeface="Georgia" pitchFamily="18" charset="0"/>
              </a:rPr>
              <a:t>ПЕРМСКИЙ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ИНТЕРЕСНЫЕ </a:t>
            </a:r>
          </a:p>
          <a:p>
            <a:pPr algn="ctr"/>
            <a:r>
              <a:rPr lang="ru-RU" sz="2000" b="1" cap="all" dirty="0" smtClean="0">
                <a:latin typeface="Georgia" pitchFamily="18" charset="0"/>
              </a:rPr>
              <a:t>ФАКТЫ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ДРЕВНЕКОМИ</a:t>
            </a:r>
          </a:p>
          <a:p>
            <a:pPr algn="ctr"/>
            <a:r>
              <a:rPr lang="ru-RU" sz="2000" b="1" cap="all" dirty="0" smtClean="0">
                <a:latin typeface="Georgia" pitchFamily="18" charset="0"/>
              </a:rPr>
              <a:t>АЗБУКА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ЦЕРКВИ</a:t>
            </a:r>
          </a:p>
          <a:p>
            <a:pPr algn="ctr"/>
            <a:r>
              <a:rPr lang="ru-RU" sz="2000" b="1" cap="all" dirty="0" smtClean="0">
                <a:latin typeface="Georgia" pitchFamily="18" charset="0"/>
              </a:rPr>
              <a:t> КОМИ КРАЯ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МОНАСТЫРИ </a:t>
            </a:r>
          </a:p>
          <a:p>
            <a:pPr algn="ctr"/>
            <a:r>
              <a:rPr lang="ru-RU" sz="2000" b="1" cap="all" dirty="0" smtClean="0">
                <a:latin typeface="Georgia" pitchFamily="18" charset="0"/>
              </a:rPr>
              <a:t>КОМИ КРАЯ</a:t>
            </a:r>
            <a:endParaRPr lang="ru-RU" sz="2000" b="1" cap="all" dirty="0">
              <a:latin typeface="Georgia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214414" y="500042"/>
            <a:ext cx="7717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ПУТЕШЕСТВИЕ СО СТЕФАНОМ ПЕРМСКИМ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ДРЕВНЕКОМИ АЗБУКА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00166" y="3214686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47056" y="5929330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В Х</a:t>
            </a:r>
            <a:r>
              <a:rPr lang="en-US" sz="2000" b="1" i="1" dirty="0" smtClean="0">
                <a:latin typeface="Georgia" pitchFamily="18" charset="0"/>
              </a:rPr>
              <a:t>VII</a:t>
            </a:r>
            <a:r>
              <a:rPr lang="ru-RU" sz="2000" b="1" i="1" dirty="0" smtClean="0">
                <a:latin typeface="Georgia" pitchFamily="18" charset="0"/>
              </a:rPr>
              <a:t>веке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каком веке </a:t>
            </a:r>
            <a:r>
              <a:rPr lang="ru-RU" sz="2800" dirty="0" err="1" smtClean="0">
                <a:latin typeface="Georgia" pitchFamily="18" charset="0"/>
              </a:rPr>
              <a:t>стефановская</a:t>
            </a:r>
            <a:r>
              <a:rPr lang="ru-RU" sz="2800" dirty="0" smtClean="0">
                <a:latin typeface="Georgia" pitchFamily="18" charset="0"/>
              </a:rPr>
              <a:t> азбука окончательно вышла из употребления, будучи вытесненной кириллицей?</a:t>
            </a:r>
          </a:p>
        </p:txBody>
      </p:sp>
      <p:pic>
        <p:nvPicPr>
          <p:cNvPr id="11266" name="Picture 2" descr="http://ru.convdocs.org/pars_docs/refs/12/11927/11927_html_mab4c1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714620"/>
            <a:ext cx="4572000" cy="34290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ДРЕВНЕКОМИ АЗБУКА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28728" y="3429000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14282" y="5817715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err="1" smtClean="0">
                <a:latin typeface="Georgia" pitchFamily="18" charset="0"/>
              </a:rPr>
              <a:t>Епифаний</a:t>
            </a:r>
            <a:r>
              <a:rPr lang="ru-RU" sz="2000" b="1" i="1" dirty="0" smtClean="0">
                <a:latin typeface="Georgia" pitchFamily="18" charset="0"/>
              </a:rPr>
              <a:t> Премудрый  </a:t>
            </a: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«Житие Стефана Пермского»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Кому принадлежат эти слова: «Пермскую же грамоту один-единственный чернец составил, один сложил, один сочинил – один черноризец, один монах, один инок»</a:t>
            </a:r>
          </a:p>
        </p:txBody>
      </p:sp>
      <p:pic>
        <p:nvPicPr>
          <p:cNvPr id="10242" name="Picture 2" descr="http://ylianovo-monastir.prihod.ru/users/75/375/editor_files/image/%D1%81_%D0%BF%D1%80%D0%BE%D1%81%D0%B2%20%D0%B7%D1%8B%D1%80%D1%8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143248"/>
            <a:ext cx="3357586" cy="25181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357686" y="5643578"/>
            <a:ext cx="413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Просвещение зырян.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Фреска </a:t>
            </a:r>
            <a:r>
              <a:rPr lang="ru-RU" sz="1400" dirty="0" err="1" smtClean="0">
                <a:solidFill>
                  <a:srgbClr val="0070C0"/>
                </a:solidFill>
              </a:rPr>
              <a:t>Троице-Стефано-Ульяновского</a:t>
            </a:r>
            <a:r>
              <a:rPr lang="ru-RU" sz="1400" dirty="0" smtClean="0">
                <a:solidFill>
                  <a:srgbClr val="0070C0"/>
                </a:solidFill>
              </a:rPr>
              <a:t> монастыря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ДРЕВНЕКОМИ АЗБУКА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857356" y="3500438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5720" y="5903893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Семён Константинович Терентьев,</a:t>
            </a: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автор книги «</a:t>
            </a:r>
            <a:r>
              <a:rPr lang="ru-RU" sz="2000" b="1" i="1" dirty="0" err="1" smtClean="0">
                <a:latin typeface="Georgia" pitchFamily="18" charset="0"/>
              </a:rPr>
              <a:t>Заранъяс</a:t>
            </a:r>
            <a:r>
              <a:rPr lang="ru-RU" sz="2000" b="1" i="1" dirty="0" smtClean="0">
                <a:latin typeface="Georgia" pitchFamily="18" charset="0"/>
              </a:rPr>
              <a:t>» («</a:t>
            </a:r>
            <a:r>
              <a:rPr lang="ru-RU" sz="2000" b="1" i="1" dirty="0" err="1" smtClean="0">
                <a:latin typeface="Georgia" pitchFamily="18" charset="0"/>
              </a:rPr>
              <a:t>Зараны</a:t>
            </a:r>
            <a:r>
              <a:rPr lang="ru-RU" sz="2000" b="1" i="1" dirty="0" smtClean="0">
                <a:latin typeface="Georgia" pitchFamily="18" charset="0"/>
              </a:rPr>
              <a:t>»)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Этот коми писатель живёт в Сыктывкаре. Его увлечением стало изучение </a:t>
            </a:r>
            <a:r>
              <a:rPr lang="ru-RU" sz="2800" dirty="0" err="1" smtClean="0">
                <a:latin typeface="Georgia" pitchFamily="18" charset="0"/>
              </a:rPr>
              <a:t>стефановской</a:t>
            </a:r>
            <a:r>
              <a:rPr lang="ru-RU" sz="2800" dirty="0" smtClean="0">
                <a:latin typeface="Georgia" pitchFamily="18" charset="0"/>
              </a:rPr>
              <a:t> азбуки. Он делает самодельные книги на основе древнепермского алфавита. Как его зовут?</a:t>
            </a:r>
          </a:p>
        </p:txBody>
      </p:sp>
      <p:pic>
        <p:nvPicPr>
          <p:cNvPr id="9218" name="Picture 2" descr="http://im6-tub-ru.yandex.net/i?id=45330082-09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643314"/>
            <a:ext cx="1797380" cy="24288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ИНТЕРЕСНЫЕ ФАКТЫ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857356" y="3143248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47056" y="5929330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«Зырянская Троица»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Согласно преданию, эта икона написана самим святителем Стефаном Пермским. Назовите её.</a:t>
            </a:r>
          </a:p>
        </p:txBody>
      </p:sp>
      <p:pic>
        <p:nvPicPr>
          <p:cNvPr id="7170" name="Picture 2" descr="http://www.cirota.ru/forum/images/22/22656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2786058"/>
            <a:ext cx="2214578" cy="35956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ИНТЕРЕСНЫЕ ФАКТЫ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214546" y="3500438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47056" y="6143644"/>
            <a:ext cx="8496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err="1" smtClean="0">
                <a:latin typeface="Georgia" pitchFamily="18" charset="0"/>
              </a:rPr>
              <a:t>Епифаний</a:t>
            </a:r>
            <a:r>
              <a:rPr lang="ru-RU" sz="2000" b="1" i="1" dirty="0" smtClean="0">
                <a:latin typeface="Georgia" pitchFamily="18" charset="0"/>
              </a:rPr>
              <a:t> Премудрый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Его первый труд, получивший широкую известность, - это «Житие Стефана Пермского», написанное после смерти епископа и просветителя. Назовите автора.</a:t>
            </a:r>
          </a:p>
        </p:txBody>
      </p:sp>
      <p:pic>
        <p:nvPicPr>
          <p:cNvPr id="6146" name="Picture 2" descr="http://www.nsad.ru/images/viktorina-rs_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429000"/>
            <a:ext cx="2286016" cy="30061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ИНТЕРЕСНЫЕ ФАКТЫ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00232" y="3286124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4282" y="5857892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В селении </a:t>
            </a:r>
            <a:r>
              <a:rPr lang="ru-RU" sz="2000" b="1" i="1" dirty="0" err="1" smtClean="0">
                <a:latin typeface="Georgia" pitchFamily="18" charset="0"/>
              </a:rPr>
              <a:t>Пырас</a:t>
            </a:r>
            <a:r>
              <a:rPr lang="ru-RU" sz="2000" b="1" i="1" dirty="0" smtClean="0">
                <a:latin typeface="Georgia" pitchFamily="18" charset="0"/>
              </a:rPr>
              <a:t> (в переводе с коми «вход»), </a:t>
            </a: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которое находилось вблизи Котласа.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каком селении зырянского края Стефан Пермский произнёс свою первую проповедь?</a:t>
            </a:r>
          </a:p>
        </p:txBody>
      </p:sp>
      <p:pic>
        <p:nvPicPr>
          <p:cNvPr id="5124" name="Picture 4" descr="http://www.travellers.ru/img/imbase/commons/thumb/c/cc/kotlasskiy-kraevedcheskiy-musey-(016).jpg/724px-k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643182"/>
            <a:ext cx="3713206" cy="30718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ИНТЕРЕСНЫЕ ФАКТЫ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28794" y="2786058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4282" y="5286388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Сергию Радонежскому. </a:t>
            </a: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Направляясь в Москву, но не имея возможности заехать в Троице-Сергиеву лавру к Сергию, Стефан обратился в сторону лавры с поклоном и произнёс эти слова.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Кому и по какому случаю адресованы слова Стефана Пермского: «Мир тебе, духовный брате!»</a:t>
            </a:r>
          </a:p>
        </p:txBody>
      </p:sp>
      <p:pic>
        <p:nvPicPr>
          <p:cNvPr id="4098" name="Picture 2" descr="http://www.vrata11.ru/images/ozhivshaya_skazka/velikiy_ustyug/velikiy_zyryanin/img_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571744"/>
            <a:ext cx="2000264" cy="32163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43570" y="5000636"/>
            <a:ext cx="2106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Крест на месте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«заочной встречи»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ИНТЕРЕСНЫЕ ФАКТЫ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85918" y="3786190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4282" y="6000768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Приполярный Урал – это горная система в России, наиболее высокая часть Уральских гор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В 2009 году безымянной горной вершине было присвоено наименование «гора Святителя Стефана Пермского», став первой в России, носящей имя православного святого. </a:t>
            </a:r>
          </a:p>
          <a:p>
            <a:r>
              <a:rPr lang="ru-RU" sz="2800" dirty="0" smtClean="0">
                <a:latin typeface="Georgia" pitchFamily="18" charset="0"/>
              </a:rPr>
              <a:t>Где находится эта гора?</a:t>
            </a:r>
          </a:p>
        </p:txBody>
      </p:sp>
      <p:pic>
        <p:nvPicPr>
          <p:cNvPr id="3074" name="Picture 2" descr="http://upload.wikimedia.org/wikipedia/commons/thumb/e/ef/Landscape_view_in_Circumpolar_Urals.jpg/220px-Landscape_view_in_Circumpolar_Ural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357562"/>
            <a:ext cx="3143270" cy="23574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Рисунок41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763688" y="404664"/>
            <a:ext cx="6480720" cy="6480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http://www.hereisfree.com/content1//pic/zip/201122421113324977801.jpg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идея кнопки «домик»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http://gatet.files.wordpress.com/2010/06/me.jpg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знак вопроса с человечком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http://www.design-web.com.ua/wp-content/uploads/2012/11/owl.jpg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мудрая сова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500307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http://www.oldsyktyvkar.ru/period_1/album_1_1/page_08/page.html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78605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http://sudar-bm-rostov.narod.ru/book2/page/page5.htm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071810"/>
            <a:ext cx="4165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http://komihram.narod.ru/komihram.html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357562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http://www.vrata11.ru/index.php?option=com_content&amp;view=article&amp;id=547:2011-03-12-20-48-29&amp;catid=33:2011-03-16-08-01-51&amp;Itemid=55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929066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http://ru.wikipedia.org/wiki/%D1%F2%E5%F4%E0%ED_%CF%E5%F0%EC%F1%EA%E8%E9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4214818"/>
            <a:ext cx="3998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http://syktyvkar.eparchia.ru/nlk104.html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500570"/>
            <a:ext cx="3701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http://www.travellers.ru/city-kotlas-5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786322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http://hghltd.yandex.net/yandbtm?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5072074"/>
            <a:ext cx="4042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http://www.komiinform.ru/news/62864/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5357826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http://ru.convdocs.org/docs/index-11927.html?page=2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5657671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Сказание о жизни и трудах Святого Стефана, епископа Пермского / Сказание о Святом Стефане. Приложение к газете «</a:t>
            </a:r>
            <a:r>
              <a:rPr lang="ru-RU" dirty="0" err="1" smtClean="0"/>
              <a:t>Эском</a:t>
            </a:r>
            <a:r>
              <a:rPr lang="ru-RU" dirty="0" smtClean="0"/>
              <a:t>» («Вера»), 1992. – С.8.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6211669"/>
            <a:ext cx="9215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dirty="0" smtClean="0">
                <a:latin typeface="+mj-lt"/>
              </a:rPr>
              <a:t>Рогачев, М.Б. История становления Православия в Коми крае //</a:t>
            </a:r>
            <a:r>
              <a:rPr lang="en-US" dirty="0" smtClean="0">
                <a:latin typeface="+mj-lt"/>
              </a:rPr>
              <a:t>http://syktyvkar.eparchia.ru/michail_rogachev.html</a:t>
            </a:r>
            <a:endParaRPr lang="ru-RU" dirty="0" smtClean="0"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4282" y="1571612"/>
            <a:ext cx="860676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kumimoji="0" lang="ru-RU" sz="1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http://elenaranko.ucoz.ru/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143248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Составитель игры – </a:t>
            </a:r>
          </a:p>
          <a:p>
            <a:pPr algn="ctr"/>
            <a:r>
              <a:rPr lang="ru-RU" sz="2400" dirty="0" err="1" smtClean="0">
                <a:latin typeface="Georgia" pitchFamily="18" charset="0"/>
              </a:rPr>
              <a:t>Колегова</a:t>
            </a:r>
            <a:r>
              <a:rPr lang="ru-RU" sz="2400" dirty="0" smtClean="0">
                <a:latin typeface="Georgia" pitchFamily="18" charset="0"/>
              </a:rPr>
              <a:t> Марина Геннадьевна, 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зав. </a:t>
            </a:r>
            <a:r>
              <a:rPr lang="ru-RU" sz="2400" dirty="0" err="1" smtClean="0">
                <a:latin typeface="Georgia" pitchFamily="18" charset="0"/>
              </a:rPr>
              <a:t>Ыбской</a:t>
            </a:r>
            <a:r>
              <a:rPr lang="ru-RU" sz="2400" dirty="0" smtClean="0">
                <a:latin typeface="Georgia" pitchFamily="18" charset="0"/>
              </a:rPr>
              <a:t> библиотекой-филиалом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имени </a:t>
            </a:r>
            <a:r>
              <a:rPr lang="ru-RU" sz="2400" dirty="0" err="1" smtClean="0">
                <a:latin typeface="Georgia" pitchFamily="18" charset="0"/>
              </a:rPr>
              <a:t>В.И.Безносикова</a:t>
            </a:r>
            <a:r>
              <a:rPr lang="ru-RU" sz="2400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МБУК 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«</a:t>
            </a:r>
            <a:r>
              <a:rPr lang="ru-RU" sz="2400" dirty="0" err="1" smtClean="0">
                <a:latin typeface="Georgia" pitchFamily="18" charset="0"/>
              </a:rPr>
              <a:t>Сыктывдинская</a:t>
            </a:r>
            <a:r>
              <a:rPr lang="ru-RU" sz="2400" dirty="0" smtClean="0">
                <a:latin typeface="Georgia" pitchFamily="18" charset="0"/>
              </a:rPr>
              <a:t> централизованная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 библиотечная система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Когда родился Стефан Пермский?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СТЕФАН ПЕРМСКИЙ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428860" y="2643182"/>
            <a:ext cx="1512168" cy="2337309"/>
          </a:xfrm>
          <a:prstGeom prst="rect">
            <a:avLst/>
          </a:prstGeom>
        </p:spPr>
      </p:pic>
      <p:pic>
        <p:nvPicPr>
          <p:cNvPr id="8" name="Picture 2" descr="C:\Documents and Settings\Библиотека\Рабочий стол\12958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000240"/>
            <a:ext cx="2214578" cy="300376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2844" y="5011341"/>
            <a:ext cx="800105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Georgia" pitchFamily="18" charset="0"/>
              </a:rPr>
              <a:t>«Год рождения предреченного Святителя хотя неизвестен, но соображая обстоятельства всей его жизни и самой кончины, можно с достоверностью относить время его рождения к первой половине Х</a:t>
            </a:r>
            <a:r>
              <a:rPr lang="en-US" sz="2000" b="1" i="1" dirty="0" smtClean="0">
                <a:latin typeface="Georgia" pitchFamily="18" charset="0"/>
              </a:rPr>
              <a:t>IV</a:t>
            </a:r>
            <a:r>
              <a:rPr lang="ru-RU" sz="2000" b="1" i="1" dirty="0" smtClean="0">
                <a:latin typeface="Georgia" pitchFamily="18" charset="0"/>
              </a:rPr>
              <a:t> столетия»</a:t>
            </a:r>
          </a:p>
          <a:p>
            <a:pPr algn="just"/>
            <a:endParaRPr lang="ru-RU" sz="1400" b="1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8596" y="6072206"/>
            <a:ext cx="5000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Город Великий Устюг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каком городе родился Стефан Пермский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СТЕФАН ПЕРМСКИЙ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28728" y="2786058"/>
            <a:ext cx="1512168" cy="2337309"/>
          </a:xfrm>
          <a:prstGeom prst="rect">
            <a:avLst/>
          </a:prstGeom>
        </p:spPr>
      </p:pic>
      <p:pic>
        <p:nvPicPr>
          <p:cNvPr id="8" name="Picture 2" descr="C:\Documents and Settings\Библиотека\Рабочий стол\d9a2d1ed95b899e204e79acfe29825470f30cee7.wm.jpg"/>
          <p:cNvPicPr>
            <a:picLocks noChangeAspect="1" noChangeArrowheads="1"/>
          </p:cNvPicPr>
          <p:nvPr/>
        </p:nvPicPr>
        <p:blipFill>
          <a:blip r:embed="rId6"/>
          <a:srcRect r="999" b="10000"/>
          <a:stretch>
            <a:fillRect/>
          </a:stretch>
        </p:blipFill>
        <p:spPr bwMode="auto">
          <a:xfrm>
            <a:off x="4071934" y="2571744"/>
            <a:ext cx="4400581" cy="30003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4282" y="5786454"/>
            <a:ext cx="77153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В 1383 году митрополитом Пименом во Владимире. </a:t>
            </a: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Так было положено начало новой епархии.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каком году Стефан Пермский был возведён в сан епископа?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СТЕФАН ПЕРМСКИЙ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28794" y="3071810"/>
            <a:ext cx="1512168" cy="2337309"/>
          </a:xfrm>
          <a:prstGeom prst="rect">
            <a:avLst/>
          </a:prstGeom>
        </p:spPr>
      </p:pic>
      <p:pic>
        <p:nvPicPr>
          <p:cNvPr id="8" name="Picture 2" descr="C:\Documents and Settings\Библиотека\Рабочий стол\59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2643182"/>
            <a:ext cx="2122728" cy="278608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4282" y="5643578"/>
            <a:ext cx="8929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Стефан Пермский скончался 9 мая 1396 года </a:t>
            </a: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в Москве и был похоронен в северном приделе кремлевской церкви Спаса на Бору.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каком году и где скончался Стефан Пермский?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СТЕФАН ПЕРМСКИЙ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43900" y="592933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14480" y="2500306"/>
            <a:ext cx="1512168" cy="2337309"/>
          </a:xfrm>
          <a:prstGeom prst="rect">
            <a:avLst/>
          </a:prstGeom>
        </p:spPr>
      </p:pic>
      <p:pic>
        <p:nvPicPr>
          <p:cNvPr id="8" name="Picture 3" descr="C:\Documents and Settings\Библиотека\Рабочий стол\620px-Death_of_Stefan_of_Per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357430"/>
            <a:ext cx="3149600" cy="304323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Когда Стефан Пермский был причислен к лику святых?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СТЕФАН ПЕРМСКИЙ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14480" y="2714620"/>
            <a:ext cx="1512168" cy="2337309"/>
          </a:xfrm>
          <a:prstGeom prst="rect">
            <a:avLst/>
          </a:prstGeom>
        </p:spPr>
      </p:pic>
      <p:pic>
        <p:nvPicPr>
          <p:cNvPr id="24578" name="Picture 2" descr="Stephan of Per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2357430"/>
            <a:ext cx="2667000" cy="3086101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4282" y="5857892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На Соборе Русской Православной Церкви 1549 года святитель Стефан был причислен к лику святых.</a:t>
            </a:r>
            <a:r>
              <a:rPr lang="ru-RU" sz="2000" b="1" i="1" dirty="0" smtClean="0"/>
              <a:t> </a:t>
            </a:r>
            <a:endParaRPr lang="ru-RU" sz="2000" b="1" i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43900" y="592933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ЦЕРКВИ КОМИ КРАЯ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357290" y="2643182"/>
            <a:ext cx="1512168" cy="2337309"/>
          </a:xfrm>
          <a:prstGeom prst="rect">
            <a:avLst/>
          </a:prstGeom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каком селе Коми края была построена первая деревянная церковь?</a:t>
            </a:r>
          </a:p>
        </p:txBody>
      </p:sp>
      <p:pic>
        <p:nvPicPr>
          <p:cNvPr id="1026" name="Picture 2" descr="C:\Documents and Settings\Библиотека\Рабочий стол\104654 (1)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2214554"/>
            <a:ext cx="1939935" cy="3030931"/>
          </a:xfrm>
          <a:prstGeom prst="rect">
            <a:avLst/>
          </a:prstGeom>
          <a:noFill/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14282" y="4929198"/>
            <a:ext cx="84969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i="1" dirty="0" smtClean="0">
                <a:latin typeface="Georgia" pitchFamily="18" charset="0"/>
              </a:rPr>
              <a:t>В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sz="2000" b="1" i="1" dirty="0" smtClean="0">
                <a:latin typeface="Georgia" pitchFamily="18" charset="0"/>
              </a:rPr>
              <a:t>селе Усть-Вымь, Благовещенская церковь. </a:t>
            </a: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«В 1380 году Стефан поднялся по </a:t>
            </a:r>
            <a:r>
              <a:rPr lang="ru-RU" sz="2000" b="1" i="1" dirty="0" err="1" smtClean="0">
                <a:latin typeface="Georgia" pitchFamily="18" charset="0"/>
              </a:rPr>
              <a:t>Вычегде</a:t>
            </a:r>
            <a:r>
              <a:rPr lang="ru-RU" sz="2000" b="1" i="1" dirty="0" smtClean="0">
                <a:latin typeface="Georgia" pitchFamily="18" charset="0"/>
              </a:rPr>
              <a:t> до устья </a:t>
            </a:r>
          </a:p>
          <a:p>
            <a:pPr>
              <a:spcBef>
                <a:spcPct val="20000"/>
              </a:spcBef>
            </a:pPr>
            <a:r>
              <a:rPr lang="ru-RU" sz="2000" b="1" i="1" dirty="0" err="1" smtClean="0">
                <a:latin typeface="Georgia" pitchFamily="18" charset="0"/>
              </a:rPr>
              <a:t>Выми</a:t>
            </a:r>
            <a:r>
              <a:rPr lang="ru-RU" sz="2000" b="1" i="1" dirty="0" smtClean="0">
                <a:latin typeface="Georgia" pitchFamily="18" charset="0"/>
              </a:rPr>
              <a:t>, где и обосновался – «келью и дом молитвенный построил себе,..символично поименованную Благовещенской».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ЦЕРКВИ КОМИ КРАЯ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42976" y="30003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85720" y="5929330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i="1" dirty="0" err="1" smtClean="0">
                <a:latin typeface="Georgia" pitchFamily="18" charset="0"/>
              </a:rPr>
              <a:t>Стефановский</a:t>
            </a:r>
            <a:r>
              <a:rPr lang="ru-RU" sz="2000" b="1" i="1" dirty="0" smtClean="0">
                <a:latin typeface="Georgia" pitchFamily="18" charset="0"/>
              </a:rPr>
              <a:t> собор в </a:t>
            </a:r>
            <a:r>
              <a:rPr lang="ru-RU" sz="2000" b="1" i="1" dirty="0" err="1" smtClean="0">
                <a:latin typeface="Georgia" pitchFamily="18" charset="0"/>
              </a:rPr>
              <a:t>г.Усть-Сысольске</a:t>
            </a:r>
            <a:r>
              <a:rPr lang="ru-RU" sz="2000" b="1" i="1" dirty="0" smtClean="0">
                <a:latin typeface="Georgia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ru-RU" sz="2000" b="1" i="1" dirty="0" smtClean="0">
                <a:latin typeface="Georgia" pitchFamily="18" charset="0"/>
              </a:rPr>
              <a:t>(ныне – Сыктывкар)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самую большую церковь Коми края, построенную в Х</a:t>
            </a:r>
            <a:r>
              <a:rPr lang="en-US" sz="2800" dirty="0" smtClean="0">
                <a:latin typeface="Georgia" pitchFamily="18" charset="0"/>
              </a:rPr>
              <a:t>I</a:t>
            </a:r>
            <a:r>
              <a:rPr lang="ru-RU" sz="2800" dirty="0" smtClean="0">
                <a:latin typeface="Georgia" pitchFamily="18" charset="0"/>
              </a:rPr>
              <a:t>Х веке и разрушенную в 30-ых гг. ХХ века.</a:t>
            </a:r>
          </a:p>
        </p:txBody>
      </p:sp>
      <p:pic>
        <p:nvPicPr>
          <p:cNvPr id="23554" name="Picture 2" descr="http://www.oldsyktyvkar.ru/period_1/album_1_1/page_08/photo_1_b.jpg"/>
          <p:cNvPicPr>
            <a:picLocks noChangeAspect="1" noChangeArrowheads="1"/>
          </p:cNvPicPr>
          <p:nvPr/>
        </p:nvPicPr>
        <p:blipFill>
          <a:blip r:embed="rId6"/>
          <a:srcRect t="10251"/>
          <a:stretch>
            <a:fillRect/>
          </a:stretch>
        </p:blipFill>
        <p:spPr bwMode="auto">
          <a:xfrm>
            <a:off x="4000496" y="2714620"/>
            <a:ext cx="4516916" cy="25717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973</Words>
  <Application>Microsoft Office PowerPoint</Application>
  <PresentationFormat>Экран (4:3)</PresentationFormat>
  <Paragraphs>204</Paragraphs>
  <Slides>29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Библиотека</cp:lastModifiedBy>
  <cp:revision>45</cp:revision>
  <dcterms:created xsi:type="dcterms:W3CDTF">2014-01-06T16:00:12Z</dcterms:created>
  <dcterms:modified xsi:type="dcterms:W3CDTF">2014-04-18T09:20:40Z</dcterms:modified>
</cp:coreProperties>
</file>